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3"/>
  </p:notesMasterIdLst>
  <p:sldIdLst>
    <p:sldId id="277" r:id="rId2"/>
    <p:sldId id="721" r:id="rId3"/>
    <p:sldId id="730" r:id="rId4"/>
    <p:sldId id="308" r:id="rId5"/>
    <p:sldId id="332" r:id="rId6"/>
    <p:sldId id="334" r:id="rId7"/>
    <p:sldId id="333" r:id="rId8"/>
    <p:sldId id="335" r:id="rId9"/>
    <p:sldId id="309" r:id="rId10"/>
    <p:sldId id="628" r:id="rId11"/>
    <p:sldId id="629" r:id="rId12"/>
    <p:sldId id="336" r:id="rId13"/>
    <p:sldId id="428" r:id="rId14"/>
    <p:sldId id="429" r:id="rId15"/>
    <p:sldId id="430" r:id="rId16"/>
    <p:sldId id="431" r:id="rId17"/>
    <p:sldId id="432" r:id="rId18"/>
    <p:sldId id="433" r:id="rId19"/>
    <p:sldId id="434" r:id="rId20"/>
    <p:sldId id="435" r:id="rId21"/>
    <p:sldId id="438" r:id="rId22"/>
    <p:sldId id="338" r:id="rId23"/>
    <p:sldId id="337" r:id="rId24"/>
    <p:sldId id="368" r:id="rId25"/>
    <p:sldId id="436" r:id="rId26"/>
    <p:sldId id="439" r:id="rId27"/>
    <p:sldId id="440" r:id="rId28"/>
    <p:sldId id="441" r:id="rId29"/>
    <p:sldId id="443" r:id="rId30"/>
    <p:sldId id="445" r:id="rId31"/>
    <p:sldId id="444" r:id="rId32"/>
    <p:sldId id="446" r:id="rId33"/>
    <p:sldId id="437" r:id="rId34"/>
    <p:sldId id="720" r:id="rId35"/>
    <p:sldId id="725" r:id="rId36"/>
    <p:sldId id="726" r:id="rId37"/>
    <p:sldId id="727" r:id="rId38"/>
    <p:sldId id="724" r:id="rId39"/>
    <p:sldId id="728" r:id="rId40"/>
    <p:sldId id="371" r:id="rId41"/>
    <p:sldId id="370" r:id="rId42"/>
    <p:sldId id="372" r:id="rId43"/>
    <p:sldId id="374" r:id="rId44"/>
    <p:sldId id="375" r:id="rId45"/>
    <p:sldId id="376" r:id="rId46"/>
    <p:sldId id="373" r:id="rId47"/>
    <p:sldId id="377" r:id="rId48"/>
    <p:sldId id="734" r:id="rId49"/>
    <p:sldId id="379" r:id="rId50"/>
    <p:sldId id="719" r:id="rId51"/>
    <p:sldId id="380" r:id="rId52"/>
    <p:sldId id="381" r:id="rId53"/>
    <p:sldId id="383" r:id="rId54"/>
    <p:sldId id="384" r:id="rId55"/>
    <p:sldId id="385" r:id="rId56"/>
    <p:sldId id="386" r:id="rId57"/>
    <p:sldId id="448"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 id="402" r:id="rId74"/>
    <p:sldId id="403" r:id="rId75"/>
    <p:sldId id="404" r:id="rId76"/>
    <p:sldId id="405" r:id="rId77"/>
    <p:sldId id="736" r:id="rId78"/>
    <p:sldId id="340" r:id="rId79"/>
    <p:sldId id="410" r:id="rId80"/>
    <p:sldId id="413" r:id="rId81"/>
    <p:sldId id="729" r:id="rId82"/>
    <p:sldId id="414" r:id="rId83"/>
    <p:sldId id="415" r:id="rId84"/>
    <p:sldId id="417" r:id="rId85"/>
    <p:sldId id="416" r:id="rId86"/>
    <p:sldId id="418" r:id="rId87"/>
    <p:sldId id="419" r:id="rId88"/>
    <p:sldId id="420" r:id="rId89"/>
    <p:sldId id="421" r:id="rId90"/>
    <p:sldId id="422" r:id="rId91"/>
    <p:sldId id="425" r:id="rId92"/>
    <p:sldId id="426" r:id="rId93"/>
    <p:sldId id="427" r:id="rId94"/>
    <p:sldId id="342" r:id="rId95"/>
    <p:sldId id="449"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296" r:id="rId1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61" autoAdjust="0"/>
  </p:normalViewPr>
  <p:slideViewPr>
    <p:cSldViewPr>
      <p:cViewPr varScale="1">
        <p:scale>
          <a:sx n="60" d="100"/>
          <a:sy n="60" d="100"/>
        </p:scale>
        <p:origin x="-15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D20EA-6914-472A-A5FC-EC01736CA31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E62DB5D7-9297-4EE4-B109-4146B8A170F2}">
      <dgm:prSet phldrT="[Texto]"/>
      <dgm:spPr/>
      <dgm:t>
        <a:bodyPr/>
        <a:lstStyle/>
        <a:p>
          <a:r>
            <a:rPr lang="es-CO" dirty="0" smtClean="0"/>
            <a:t>Fuentes de Información</a:t>
          </a:r>
          <a:endParaRPr lang="es-CO" dirty="0"/>
        </a:p>
      </dgm:t>
    </dgm:pt>
    <dgm:pt modelId="{093704A4-85EB-42F8-8707-8108840DDA7B}" type="parTrans" cxnId="{8116C8B1-7051-4A90-91A8-34490E97C833}">
      <dgm:prSet/>
      <dgm:spPr/>
      <dgm:t>
        <a:bodyPr/>
        <a:lstStyle/>
        <a:p>
          <a:endParaRPr lang="es-CO"/>
        </a:p>
      </dgm:t>
    </dgm:pt>
    <dgm:pt modelId="{A7A88DD9-7E9C-43E5-B722-38C1875CC7EA}" type="sibTrans" cxnId="{8116C8B1-7051-4A90-91A8-34490E97C833}">
      <dgm:prSet/>
      <dgm:spPr/>
      <dgm:t>
        <a:bodyPr/>
        <a:lstStyle/>
        <a:p>
          <a:endParaRPr lang="es-CO"/>
        </a:p>
      </dgm:t>
    </dgm:pt>
    <dgm:pt modelId="{FBDCB265-7C3D-480D-82DB-EDFC644F8035}">
      <dgm:prSet phldrT="[Texto]"/>
      <dgm:spPr/>
      <dgm:t>
        <a:bodyPr/>
        <a:lstStyle/>
        <a:p>
          <a:r>
            <a:rPr lang="es-CO" dirty="0" smtClean="0"/>
            <a:t>Fuerza de Ventas</a:t>
          </a:r>
          <a:endParaRPr lang="es-CO" dirty="0"/>
        </a:p>
      </dgm:t>
    </dgm:pt>
    <dgm:pt modelId="{83EAC51D-3A11-4E4E-ADFE-502A5F173C95}" type="parTrans" cxnId="{AD8DBAD3-8522-442D-8FC8-92486777BF34}">
      <dgm:prSet/>
      <dgm:spPr/>
      <dgm:t>
        <a:bodyPr/>
        <a:lstStyle/>
        <a:p>
          <a:endParaRPr lang="es-CO"/>
        </a:p>
      </dgm:t>
    </dgm:pt>
    <dgm:pt modelId="{95ACBB7A-3BF2-4C07-A2C1-2D3EFD352A93}" type="sibTrans" cxnId="{AD8DBAD3-8522-442D-8FC8-92486777BF34}">
      <dgm:prSet/>
      <dgm:spPr/>
      <dgm:t>
        <a:bodyPr/>
        <a:lstStyle/>
        <a:p>
          <a:endParaRPr lang="es-CO"/>
        </a:p>
      </dgm:t>
    </dgm:pt>
    <dgm:pt modelId="{A16FDF28-48B3-4ECE-95F0-07E5FBDE6094}">
      <dgm:prSet phldrT="[Texto]"/>
      <dgm:spPr/>
      <dgm:t>
        <a:bodyPr/>
        <a:lstStyle/>
        <a:p>
          <a:r>
            <a:rPr lang="es-CO" dirty="0" smtClean="0"/>
            <a:t>Los Clientes</a:t>
          </a:r>
        </a:p>
      </dgm:t>
    </dgm:pt>
    <dgm:pt modelId="{D0141221-9CF4-43B0-9068-773FCA656ABB}" type="parTrans" cxnId="{8B32A58E-143E-41C2-810C-C5492A96B2E7}">
      <dgm:prSet/>
      <dgm:spPr/>
      <dgm:t>
        <a:bodyPr/>
        <a:lstStyle/>
        <a:p>
          <a:endParaRPr lang="es-CO"/>
        </a:p>
      </dgm:t>
    </dgm:pt>
    <dgm:pt modelId="{F86264F3-AB5A-42AF-9250-94B901522AF1}" type="sibTrans" cxnId="{8B32A58E-143E-41C2-810C-C5492A96B2E7}">
      <dgm:prSet/>
      <dgm:spPr/>
      <dgm:t>
        <a:bodyPr/>
        <a:lstStyle/>
        <a:p>
          <a:endParaRPr lang="es-CO"/>
        </a:p>
      </dgm:t>
    </dgm:pt>
    <dgm:pt modelId="{5F8628F3-766A-4A58-9E8C-356C0EF694AD}">
      <dgm:prSet/>
      <dgm:spPr/>
      <dgm:t>
        <a:bodyPr/>
        <a:lstStyle/>
        <a:p>
          <a:r>
            <a:rPr lang="es-CO" dirty="0" smtClean="0"/>
            <a:t>Estudios: Dane…</a:t>
          </a:r>
          <a:endParaRPr lang="es-CO" dirty="0"/>
        </a:p>
      </dgm:t>
    </dgm:pt>
    <dgm:pt modelId="{9A3E2490-6636-4DE4-A9A2-DB0DDA9AD267}" type="parTrans" cxnId="{1CCE6918-4919-47F2-9782-D9798257063E}">
      <dgm:prSet/>
      <dgm:spPr/>
      <dgm:t>
        <a:bodyPr/>
        <a:lstStyle/>
        <a:p>
          <a:endParaRPr lang="es-CO"/>
        </a:p>
      </dgm:t>
    </dgm:pt>
    <dgm:pt modelId="{C03B35CD-2BA9-4B3C-805F-217F91BC60C1}" type="sibTrans" cxnId="{1CCE6918-4919-47F2-9782-D9798257063E}">
      <dgm:prSet/>
      <dgm:spPr/>
      <dgm:t>
        <a:bodyPr/>
        <a:lstStyle/>
        <a:p>
          <a:endParaRPr lang="es-CO"/>
        </a:p>
      </dgm:t>
    </dgm:pt>
    <dgm:pt modelId="{3A31AC51-2097-4287-9ED6-8D9EAF3145E4}">
      <dgm:prSet/>
      <dgm:spPr/>
      <dgm:t>
        <a:bodyPr/>
        <a:lstStyle/>
        <a:p>
          <a:r>
            <a:rPr lang="es-CO" dirty="0" smtClean="0"/>
            <a:t>Estudios de Mercadeo</a:t>
          </a:r>
          <a:endParaRPr lang="es-CO" dirty="0"/>
        </a:p>
      </dgm:t>
    </dgm:pt>
    <dgm:pt modelId="{DD370A9C-0D92-48AD-B6ED-3027636C92B6}" type="parTrans" cxnId="{4DE94236-3DB4-4CCD-B2C8-70981C6EC887}">
      <dgm:prSet/>
      <dgm:spPr/>
      <dgm:t>
        <a:bodyPr/>
        <a:lstStyle/>
        <a:p>
          <a:endParaRPr lang="es-CO"/>
        </a:p>
      </dgm:t>
    </dgm:pt>
    <dgm:pt modelId="{E575831D-26FD-4367-8690-C63DC74A7FB9}" type="sibTrans" cxnId="{4DE94236-3DB4-4CCD-B2C8-70981C6EC887}">
      <dgm:prSet/>
      <dgm:spPr/>
      <dgm:t>
        <a:bodyPr/>
        <a:lstStyle/>
        <a:p>
          <a:endParaRPr lang="es-CO"/>
        </a:p>
      </dgm:t>
    </dgm:pt>
    <dgm:pt modelId="{5202B6C7-7721-4CD6-BC82-7B97F06EE32E}" type="pres">
      <dgm:prSet presAssocID="{6E5D20EA-6914-472A-A5FC-EC01736CA316}" presName="diagram" presStyleCnt="0">
        <dgm:presLayoutVars>
          <dgm:chPref val="1"/>
          <dgm:dir/>
          <dgm:animOne val="branch"/>
          <dgm:animLvl val="lvl"/>
          <dgm:resizeHandles val="exact"/>
        </dgm:presLayoutVars>
      </dgm:prSet>
      <dgm:spPr/>
      <dgm:t>
        <a:bodyPr/>
        <a:lstStyle/>
        <a:p>
          <a:endParaRPr lang="es-CO"/>
        </a:p>
      </dgm:t>
    </dgm:pt>
    <dgm:pt modelId="{7740DA9D-9AEA-4B01-B5A7-565C22E1D259}" type="pres">
      <dgm:prSet presAssocID="{E62DB5D7-9297-4EE4-B109-4146B8A170F2}" presName="root1" presStyleCnt="0"/>
      <dgm:spPr/>
    </dgm:pt>
    <dgm:pt modelId="{1C63E673-C79D-406D-B263-BAAF8D54357A}" type="pres">
      <dgm:prSet presAssocID="{E62DB5D7-9297-4EE4-B109-4146B8A170F2}" presName="LevelOneTextNode" presStyleLbl="node0" presStyleIdx="0" presStyleCnt="1">
        <dgm:presLayoutVars>
          <dgm:chPref val="3"/>
        </dgm:presLayoutVars>
      </dgm:prSet>
      <dgm:spPr/>
      <dgm:t>
        <a:bodyPr/>
        <a:lstStyle/>
        <a:p>
          <a:endParaRPr lang="es-CO"/>
        </a:p>
      </dgm:t>
    </dgm:pt>
    <dgm:pt modelId="{C153DA8D-1BC8-4230-AA69-767540A20C5C}" type="pres">
      <dgm:prSet presAssocID="{E62DB5D7-9297-4EE4-B109-4146B8A170F2}" presName="level2hierChild" presStyleCnt="0"/>
      <dgm:spPr/>
    </dgm:pt>
    <dgm:pt modelId="{D901FC59-7E31-4C65-B47A-BD6B95EF28B9}" type="pres">
      <dgm:prSet presAssocID="{83EAC51D-3A11-4E4E-ADFE-502A5F173C95}" presName="conn2-1" presStyleLbl="parChTrans1D2" presStyleIdx="0" presStyleCnt="4"/>
      <dgm:spPr/>
      <dgm:t>
        <a:bodyPr/>
        <a:lstStyle/>
        <a:p>
          <a:endParaRPr lang="es-CO"/>
        </a:p>
      </dgm:t>
    </dgm:pt>
    <dgm:pt modelId="{C8355FE1-0F8A-4D77-A347-0B0905123C1B}" type="pres">
      <dgm:prSet presAssocID="{83EAC51D-3A11-4E4E-ADFE-502A5F173C95}" presName="connTx" presStyleLbl="parChTrans1D2" presStyleIdx="0" presStyleCnt="4"/>
      <dgm:spPr/>
      <dgm:t>
        <a:bodyPr/>
        <a:lstStyle/>
        <a:p>
          <a:endParaRPr lang="es-CO"/>
        </a:p>
      </dgm:t>
    </dgm:pt>
    <dgm:pt modelId="{94E7C416-5369-4137-B29E-7601B37FBC9F}" type="pres">
      <dgm:prSet presAssocID="{FBDCB265-7C3D-480D-82DB-EDFC644F8035}" presName="root2" presStyleCnt="0"/>
      <dgm:spPr/>
    </dgm:pt>
    <dgm:pt modelId="{8AA086E7-E529-4E67-BCE0-0C3203625825}" type="pres">
      <dgm:prSet presAssocID="{FBDCB265-7C3D-480D-82DB-EDFC644F8035}" presName="LevelTwoTextNode" presStyleLbl="node2" presStyleIdx="0" presStyleCnt="4">
        <dgm:presLayoutVars>
          <dgm:chPref val="3"/>
        </dgm:presLayoutVars>
      </dgm:prSet>
      <dgm:spPr/>
      <dgm:t>
        <a:bodyPr/>
        <a:lstStyle/>
        <a:p>
          <a:endParaRPr lang="es-CO"/>
        </a:p>
      </dgm:t>
    </dgm:pt>
    <dgm:pt modelId="{E7259229-38FF-467F-A1B0-4E0C9988DF18}" type="pres">
      <dgm:prSet presAssocID="{FBDCB265-7C3D-480D-82DB-EDFC644F8035}" presName="level3hierChild" presStyleCnt="0"/>
      <dgm:spPr/>
    </dgm:pt>
    <dgm:pt modelId="{C7DCB977-00C7-466A-83C5-B3EB063D56E9}" type="pres">
      <dgm:prSet presAssocID="{D0141221-9CF4-43B0-9068-773FCA656ABB}" presName="conn2-1" presStyleLbl="parChTrans1D2" presStyleIdx="1" presStyleCnt="4"/>
      <dgm:spPr/>
      <dgm:t>
        <a:bodyPr/>
        <a:lstStyle/>
        <a:p>
          <a:endParaRPr lang="es-CO"/>
        </a:p>
      </dgm:t>
    </dgm:pt>
    <dgm:pt modelId="{9A8E2986-E57F-4C01-8BAD-D31A883F64FE}" type="pres">
      <dgm:prSet presAssocID="{D0141221-9CF4-43B0-9068-773FCA656ABB}" presName="connTx" presStyleLbl="parChTrans1D2" presStyleIdx="1" presStyleCnt="4"/>
      <dgm:spPr/>
      <dgm:t>
        <a:bodyPr/>
        <a:lstStyle/>
        <a:p>
          <a:endParaRPr lang="es-CO"/>
        </a:p>
      </dgm:t>
    </dgm:pt>
    <dgm:pt modelId="{03618521-3AF5-4788-A15D-4F30A7E4D92F}" type="pres">
      <dgm:prSet presAssocID="{A16FDF28-48B3-4ECE-95F0-07E5FBDE6094}" presName="root2" presStyleCnt="0"/>
      <dgm:spPr/>
    </dgm:pt>
    <dgm:pt modelId="{79E764C4-4B35-452A-AE9C-834408346A85}" type="pres">
      <dgm:prSet presAssocID="{A16FDF28-48B3-4ECE-95F0-07E5FBDE6094}" presName="LevelTwoTextNode" presStyleLbl="node2" presStyleIdx="1" presStyleCnt="4" custLinFactNeighborY="-4085">
        <dgm:presLayoutVars>
          <dgm:chPref val="3"/>
        </dgm:presLayoutVars>
      </dgm:prSet>
      <dgm:spPr/>
      <dgm:t>
        <a:bodyPr/>
        <a:lstStyle/>
        <a:p>
          <a:endParaRPr lang="es-CO"/>
        </a:p>
      </dgm:t>
    </dgm:pt>
    <dgm:pt modelId="{541C66F6-77AB-415F-8140-CB5B90F1694B}" type="pres">
      <dgm:prSet presAssocID="{A16FDF28-48B3-4ECE-95F0-07E5FBDE6094}" presName="level3hierChild" presStyleCnt="0"/>
      <dgm:spPr/>
    </dgm:pt>
    <dgm:pt modelId="{C22A250C-9BC7-444F-971E-0F0D4002C8D0}" type="pres">
      <dgm:prSet presAssocID="{9A3E2490-6636-4DE4-A9A2-DB0DDA9AD267}" presName="conn2-1" presStyleLbl="parChTrans1D2" presStyleIdx="2" presStyleCnt="4"/>
      <dgm:spPr/>
      <dgm:t>
        <a:bodyPr/>
        <a:lstStyle/>
        <a:p>
          <a:endParaRPr lang="es-CO"/>
        </a:p>
      </dgm:t>
    </dgm:pt>
    <dgm:pt modelId="{AC2F3BE5-E59C-4E5C-82F7-1FF21C4FC8D2}" type="pres">
      <dgm:prSet presAssocID="{9A3E2490-6636-4DE4-A9A2-DB0DDA9AD267}" presName="connTx" presStyleLbl="parChTrans1D2" presStyleIdx="2" presStyleCnt="4"/>
      <dgm:spPr/>
      <dgm:t>
        <a:bodyPr/>
        <a:lstStyle/>
        <a:p>
          <a:endParaRPr lang="es-CO"/>
        </a:p>
      </dgm:t>
    </dgm:pt>
    <dgm:pt modelId="{C3E2EE60-0BB9-4859-8EE3-6E87E68C26B5}" type="pres">
      <dgm:prSet presAssocID="{5F8628F3-766A-4A58-9E8C-356C0EF694AD}" presName="root2" presStyleCnt="0"/>
      <dgm:spPr/>
    </dgm:pt>
    <dgm:pt modelId="{54975B3D-6983-439C-98A5-91BD483F44D8}" type="pres">
      <dgm:prSet presAssocID="{5F8628F3-766A-4A58-9E8C-356C0EF694AD}" presName="LevelTwoTextNode" presStyleLbl="node2" presStyleIdx="2" presStyleCnt="4">
        <dgm:presLayoutVars>
          <dgm:chPref val="3"/>
        </dgm:presLayoutVars>
      </dgm:prSet>
      <dgm:spPr/>
      <dgm:t>
        <a:bodyPr/>
        <a:lstStyle/>
        <a:p>
          <a:endParaRPr lang="es-CO"/>
        </a:p>
      </dgm:t>
    </dgm:pt>
    <dgm:pt modelId="{99052F81-C8DF-4140-A4C6-B55C0B5A9A7F}" type="pres">
      <dgm:prSet presAssocID="{5F8628F3-766A-4A58-9E8C-356C0EF694AD}" presName="level3hierChild" presStyleCnt="0"/>
      <dgm:spPr/>
    </dgm:pt>
    <dgm:pt modelId="{75F35E69-9919-44AE-9264-4695E17C65C3}" type="pres">
      <dgm:prSet presAssocID="{DD370A9C-0D92-48AD-B6ED-3027636C92B6}" presName="conn2-1" presStyleLbl="parChTrans1D2" presStyleIdx="3" presStyleCnt="4"/>
      <dgm:spPr/>
      <dgm:t>
        <a:bodyPr/>
        <a:lstStyle/>
        <a:p>
          <a:endParaRPr lang="es-CO"/>
        </a:p>
      </dgm:t>
    </dgm:pt>
    <dgm:pt modelId="{D27E3AD2-0C05-4AEF-AF4B-3ADB790F05A8}" type="pres">
      <dgm:prSet presAssocID="{DD370A9C-0D92-48AD-B6ED-3027636C92B6}" presName="connTx" presStyleLbl="parChTrans1D2" presStyleIdx="3" presStyleCnt="4"/>
      <dgm:spPr/>
      <dgm:t>
        <a:bodyPr/>
        <a:lstStyle/>
        <a:p>
          <a:endParaRPr lang="es-CO"/>
        </a:p>
      </dgm:t>
    </dgm:pt>
    <dgm:pt modelId="{120BFE01-88DA-4C0E-912A-6147D030428A}" type="pres">
      <dgm:prSet presAssocID="{3A31AC51-2097-4287-9ED6-8D9EAF3145E4}" presName="root2" presStyleCnt="0"/>
      <dgm:spPr/>
    </dgm:pt>
    <dgm:pt modelId="{1E0BAD45-BF2C-44B6-A5B6-509FC92D1AF2}" type="pres">
      <dgm:prSet presAssocID="{3A31AC51-2097-4287-9ED6-8D9EAF3145E4}" presName="LevelTwoTextNode" presStyleLbl="node2" presStyleIdx="3" presStyleCnt="4">
        <dgm:presLayoutVars>
          <dgm:chPref val="3"/>
        </dgm:presLayoutVars>
      </dgm:prSet>
      <dgm:spPr/>
      <dgm:t>
        <a:bodyPr/>
        <a:lstStyle/>
        <a:p>
          <a:endParaRPr lang="es-CO"/>
        </a:p>
      </dgm:t>
    </dgm:pt>
    <dgm:pt modelId="{FC53BEC4-6D06-4390-A8DB-9B271A05A30A}" type="pres">
      <dgm:prSet presAssocID="{3A31AC51-2097-4287-9ED6-8D9EAF3145E4}" presName="level3hierChild" presStyleCnt="0"/>
      <dgm:spPr/>
    </dgm:pt>
  </dgm:ptLst>
  <dgm:cxnLst>
    <dgm:cxn modelId="{F514EA45-8817-46A9-AC61-B5BD7478B622}" type="presOf" srcId="{9A3E2490-6636-4DE4-A9A2-DB0DDA9AD267}" destId="{AC2F3BE5-E59C-4E5C-82F7-1FF21C4FC8D2}" srcOrd="1" destOrd="0" presId="urn:microsoft.com/office/officeart/2005/8/layout/hierarchy2"/>
    <dgm:cxn modelId="{AD8DBAD3-8522-442D-8FC8-92486777BF34}" srcId="{E62DB5D7-9297-4EE4-B109-4146B8A170F2}" destId="{FBDCB265-7C3D-480D-82DB-EDFC644F8035}" srcOrd="0" destOrd="0" parTransId="{83EAC51D-3A11-4E4E-ADFE-502A5F173C95}" sibTransId="{95ACBB7A-3BF2-4C07-A2C1-2D3EFD352A93}"/>
    <dgm:cxn modelId="{98AD9D48-246F-4AEF-B75C-59F215EE6FF0}" type="presOf" srcId="{9A3E2490-6636-4DE4-A9A2-DB0DDA9AD267}" destId="{C22A250C-9BC7-444F-971E-0F0D4002C8D0}" srcOrd="0" destOrd="0" presId="urn:microsoft.com/office/officeart/2005/8/layout/hierarchy2"/>
    <dgm:cxn modelId="{8B32A58E-143E-41C2-810C-C5492A96B2E7}" srcId="{E62DB5D7-9297-4EE4-B109-4146B8A170F2}" destId="{A16FDF28-48B3-4ECE-95F0-07E5FBDE6094}" srcOrd="1" destOrd="0" parTransId="{D0141221-9CF4-43B0-9068-773FCA656ABB}" sibTransId="{F86264F3-AB5A-42AF-9250-94B901522AF1}"/>
    <dgm:cxn modelId="{B221A0AB-8012-4A35-92B7-1AF76F1E2C4C}" type="presOf" srcId="{A16FDF28-48B3-4ECE-95F0-07E5FBDE6094}" destId="{79E764C4-4B35-452A-AE9C-834408346A85}" srcOrd="0" destOrd="0" presId="urn:microsoft.com/office/officeart/2005/8/layout/hierarchy2"/>
    <dgm:cxn modelId="{4DE94236-3DB4-4CCD-B2C8-70981C6EC887}" srcId="{E62DB5D7-9297-4EE4-B109-4146B8A170F2}" destId="{3A31AC51-2097-4287-9ED6-8D9EAF3145E4}" srcOrd="3" destOrd="0" parTransId="{DD370A9C-0D92-48AD-B6ED-3027636C92B6}" sibTransId="{E575831D-26FD-4367-8690-C63DC74A7FB9}"/>
    <dgm:cxn modelId="{577282DF-A5AB-4668-B7DF-09A28F606CDE}" type="presOf" srcId="{83EAC51D-3A11-4E4E-ADFE-502A5F173C95}" destId="{D901FC59-7E31-4C65-B47A-BD6B95EF28B9}" srcOrd="0" destOrd="0" presId="urn:microsoft.com/office/officeart/2005/8/layout/hierarchy2"/>
    <dgm:cxn modelId="{42CADDE6-645F-483A-A49C-71D2E1736B5E}" type="presOf" srcId="{DD370A9C-0D92-48AD-B6ED-3027636C92B6}" destId="{D27E3AD2-0C05-4AEF-AF4B-3ADB790F05A8}" srcOrd="1" destOrd="0" presId="urn:microsoft.com/office/officeart/2005/8/layout/hierarchy2"/>
    <dgm:cxn modelId="{B2C04F98-D95E-48E1-8856-5FF0D10498B2}" type="presOf" srcId="{DD370A9C-0D92-48AD-B6ED-3027636C92B6}" destId="{75F35E69-9919-44AE-9264-4695E17C65C3}" srcOrd="0" destOrd="0" presId="urn:microsoft.com/office/officeart/2005/8/layout/hierarchy2"/>
    <dgm:cxn modelId="{1CCE6918-4919-47F2-9782-D9798257063E}" srcId="{E62DB5D7-9297-4EE4-B109-4146B8A170F2}" destId="{5F8628F3-766A-4A58-9E8C-356C0EF694AD}" srcOrd="2" destOrd="0" parTransId="{9A3E2490-6636-4DE4-A9A2-DB0DDA9AD267}" sibTransId="{C03B35CD-2BA9-4B3C-805F-217F91BC60C1}"/>
    <dgm:cxn modelId="{29D4B124-FBCA-4326-AF3D-D2C7E9403ADB}" type="presOf" srcId="{5F8628F3-766A-4A58-9E8C-356C0EF694AD}" destId="{54975B3D-6983-439C-98A5-91BD483F44D8}" srcOrd="0" destOrd="0" presId="urn:microsoft.com/office/officeart/2005/8/layout/hierarchy2"/>
    <dgm:cxn modelId="{F015D5BA-C2EB-4A9A-93DC-B8518A261BE2}" type="presOf" srcId="{6E5D20EA-6914-472A-A5FC-EC01736CA316}" destId="{5202B6C7-7721-4CD6-BC82-7B97F06EE32E}" srcOrd="0" destOrd="0" presId="urn:microsoft.com/office/officeart/2005/8/layout/hierarchy2"/>
    <dgm:cxn modelId="{D5502B27-C972-4867-B48F-7097B99B8293}" type="presOf" srcId="{FBDCB265-7C3D-480D-82DB-EDFC644F8035}" destId="{8AA086E7-E529-4E67-BCE0-0C3203625825}" srcOrd="0" destOrd="0" presId="urn:microsoft.com/office/officeart/2005/8/layout/hierarchy2"/>
    <dgm:cxn modelId="{274B7595-5561-4704-A743-E8F265636E2B}" type="presOf" srcId="{3A31AC51-2097-4287-9ED6-8D9EAF3145E4}" destId="{1E0BAD45-BF2C-44B6-A5B6-509FC92D1AF2}" srcOrd="0" destOrd="0" presId="urn:microsoft.com/office/officeart/2005/8/layout/hierarchy2"/>
    <dgm:cxn modelId="{E64A0FE7-4852-4A8B-9A82-F7E7CBA5D98C}" type="presOf" srcId="{E62DB5D7-9297-4EE4-B109-4146B8A170F2}" destId="{1C63E673-C79D-406D-B263-BAAF8D54357A}" srcOrd="0" destOrd="0" presId="urn:microsoft.com/office/officeart/2005/8/layout/hierarchy2"/>
    <dgm:cxn modelId="{2A8D9B9F-A38B-42CA-BCA7-438C4686BBED}" type="presOf" srcId="{D0141221-9CF4-43B0-9068-773FCA656ABB}" destId="{C7DCB977-00C7-466A-83C5-B3EB063D56E9}" srcOrd="0" destOrd="0" presId="urn:microsoft.com/office/officeart/2005/8/layout/hierarchy2"/>
    <dgm:cxn modelId="{8116C8B1-7051-4A90-91A8-34490E97C833}" srcId="{6E5D20EA-6914-472A-A5FC-EC01736CA316}" destId="{E62DB5D7-9297-4EE4-B109-4146B8A170F2}" srcOrd="0" destOrd="0" parTransId="{093704A4-85EB-42F8-8707-8108840DDA7B}" sibTransId="{A7A88DD9-7E9C-43E5-B722-38C1875CC7EA}"/>
    <dgm:cxn modelId="{0E02F64D-C86B-47CA-86BE-88216BE80141}" type="presOf" srcId="{83EAC51D-3A11-4E4E-ADFE-502A5F173C95}" destId="{C8355FE1-0F8A-4D77-A347-0B0905123C1B}" srcOrd="1" destOrd="0" presId="urn:microsoft.com/office/officeart/2005/8/layout/hierarchy2"/>
    <dgm:cxn modelId="{C970CDEA-F96E-4B0F-B4BC-6A7C3EC0DEE2}" type="presOf" srcId="{D0141221-9CF4-43B0-9068-773FCA656ABB}" destId="{9A8E2986-E57F-4C01-8BAD-D31A883F64FE}" srcOrd="1" destOrd="0" presId="urn:microsoft.com/office/officeart/2005/8/layout/hierarchy2"/>
    <dgm:cxn modelId="{55C57BF0-942A-4BD7-B4E1-3295086A9617}" type="presParOf" srcId="{5202B6C7-7721-4CD6-BC82-7B97F06EE32E}" destId="{7740DA9D-9AEA-4B01-B5A7-565C22E1D259}" srcOrd="0" destOrd="0" presId="urn:microsoft.com/office/officeart/2005/8/layout/hierarchy2"/>
    <dgm:cxn modelId="{1413F056-FE30-4954-91D7-B863A69F3822}" type="presParOf" srcId="{7740DA9D-9AEA-4B01-B5A7-565C22E1D259}" destId="{1C63E673-C79D-406D-B263-BAAF8D54357A}" srcOrd="0" destOrd="0" presId="urn:microsoft.com/office/officeart/2005/8/layout/hierarchy2"/>
    <dgm:cxn modelId="{581A06E7-1AB2-42AE-86D5-03EC7F9C9C6D}" type="presParOf" srcId="{7740DA9D-9AEA-4B01-B5A7-565C22E1D259}" destId="{C153DA8D-1BC8-4230-AA69-767540A20C5C}" srcOrd="1" destOrd="0" presId="urn:microsoft.com/office/officeart/2005/8/layout/hierarchy2"/>
    <dgm:cxn modelId="{D5A6F6AB-E495-4BD5-8733-64A410F7B014}" type="presParOf" srcId="{C153DA8D-1BC8-4230-AA69-767540A20C5C}" destId="{D901FC59-7E31-4C65-B47A-BD6B95EF28B9}" srcOrd="0" destOrd="0" presId="urn:microsoft.com/office/officeart/2005/8/layout/hierarchy2"/>
    <dgm:cxn modelId="{99C1FE5C-AD5A-4A2C-8D9B-9A4386815AD4}" type="presParOf" srcId="{D901FC59-7E31-4C65-B47A-BD6B95EF28B9}" destId="{C8355FE1-0F8A-4D77-A347-0B0905123C1B}" srcOrd="0" destOrd="0" presId="urn:microsoft.com/office/officeart/2005/8/layout/hierarchy2"/>
    <dgm:cxn modelId="{36C8446E-FB88-4198-8051-4619F02960D0}" type="presParOf" srcId="{C153DA8D-1BC8-4230-AA69-767540A20C5C}" destId="{94E7C416-5369-4137-B29E-7601B37FBC9F}" srcOrd="1" destOrd="0" presId="urn:microsoft.com/office/officeart/2005/8/layout/hierarchy2"/>
    <dgm:cxn modelId="{04077A7E-7319-45DB-8E4F-156D29F8C30E}" type="presParOf" srcId="{94E7C416-5369-4137-B29E-7601B37FBC9F}" destId="{8AA086E7-E529-4E67-BCE0-0C3203625825}" srcOrd="0" destOrd="0" presId="urn:microsoft.com/office/officeart/2005/8/layout/hierarchy2"/>
    <dgm:cxn modelId="{59C94ED1-9E18-42DC-BC4B-1636AF48A7D1}" type="presParOf" srcId="{94E7C416-5369-4137-B29E-7601B37FBC9F}" destId="{E7259229-38FF-467F-A1B0-4E0C9988DF18}" srcOrd="1" destOrd="0" presId="urn:microsoft.com/office/officeart/2005/8/layout/hierarchy2"/>
    <dgm:cxn modelId="{D698689A-F9AD-440D-864E-AE4CBE397F1A}" type="presParOf" srcId="{C153DA8D-1BC8-4230-AA69-767540A20C5C}" destId="{C7DCB977-00C7-466A-83C5-B3EB063D56E9}" srcOrd="2" destOrd="0" presId="urn:microsoft.com/office/officeart/2005/8/layout/hierarchy2"/>
    <dgm:cxn modelId="{1B107379-CA65-422B-8032-DE01A68ABBDF}" type="presParOf" srcId="{C7DCB977-00C7-466A-83C5-B3EB063D56E9}" destId="{9A8E2986-E57F-4C01-8BAD-D31A883F64FE}" srcOrd="0" destOrd="0" presId="urn:microsoft.com/office/officeart/2005/8/layout/hierarchy2"/>
    <dgm:cxn modelId="{48A1F84E-43D1-40B8-8E7C-6D7C62F92D0B}" type="presParOf" srcId="{C153DA8D-1BC8-4230-AA69-767540A20C5C}" destId="{03618521-3AF5-4788-A15D-4F30A7E4D92F}" srcOrd="3" destOrd="0" presId="urn:microsoft.com/office/officeart/2005/8/layout/hierarchy2"/>
    <dgm:cxn modelId="{A8016149-6E00-4002-8E81-1106D277EAD9}" type="presParOf" srcId="{03618521-3AF5-4788-A15D-4F30A7E4D92F}" destId="{79E764C4-4B35-452A-AE9C-834408346A85}" srcOrd="0" destOrd="0" presId="urn:microsoft.com/office/officeart/2005/8/layout/hierarchy2"/>
    <dgm:cxn modelId="{F9569485-C521-45EE-A959-E8364D99178F}" type="presParOf" srcId="{03618521-3AF5-4788-A15D-4F30A7E4D92F}" destId="{541C66F6-77AB-415F-8140-CB5B90F1694B}" srcOrd="1" destOrd="0" presId="urn:microsoft.com/office/officeart/2005/8/layout/hierarchy2"/>
    <dgm:cxn modelId="{FDEC2834-64F4-4DC6-9D14-E0B68C7786F0}" type="presParOf" srcId="{C153DA8D-1BC8-4230-AA69-767540A20C5C}" destId="{C22A250C-9BC7-444F-971E-0F0D4002C8D0}" srcOrd="4" destOrd="0" presId="urn:microsoft.com/office/officeart/2005/8/layout/hierarchy2"/>
    <dgm:cxn modelId="{70503BF4-97A4-4752-AD34-E7F374097299}" type="presParOf" srcId="{C22A250C-9BC7-444F-971E-0F0D4002C8D0}" destId="{AC2F3BE5-E59C-4E5C-82F7-1FF21C4FC8D2}" srcOrd="0" destOrd="0" presId="urn:microsoft.com/office/officeart/2005/8/layout/hierarchy2"/>
    <dgm:cxn modelId="{66C47394-7126-4165-B756-6F2C9C8C6CEB}" type="presParOf" srcId="{C153DA8D-1BC8-4230-AA69-767540A20C5C}" destId="{C3E2EE60-0BB9-4859-8EE3-6E87E68C26B5}" srcOrd="5" destOrd="0" presId="urn:microsoft.com/office/officeart/2005/8/layout/hierarchy2"/>
    <dgm:cxn modelId="{9A743A63-AD85-4D1C-92D2-031FB9D53C71}" type="presParOf" srcId="{C3E2EE60-0BB9-4859-8EE3-6E87E68C26B5}" destId="{54975B3D-6983-439C-98A5-91BD483F44D8}" srcOrd="0" destOrd="0" presId="urn:microsoft.com/office/officeart/2005/8/layout/hierarchy2"/>
    <dgm:cxn modelId="{7A0E41B9-A721-4696-AEF1-C54BDF9469C9}" type="presParOf" srcId="{C3E2EE60-0BB9-4859-8EE3-6E87E68C26B5}" destId="{99052F81-C8DF-4140-A4C6-B55C0B5A9A7F}" srcOrd="1" destOrd="0" presId="urn:microsoft.com/office/officeart/2005/8/layout/hierarchy2"/>
    <dgm:cxn modelId="{E6057320-96C1-422B-96E5-57D195BB713A}" type="presParOf" srcId="{C153DA8D-1BC8-4230-AA69-767540A20C5C}" destId="{75F35E69-9919-44AE-9264-4695E17C65C3}" srcOrd="6" destOrd="0" presId="urn:microsoft.com/office/officeart/2005/8/layout/hierarchy2"/>
    <dgm:cxn modelId="{36AACC7A-CB4F-48D7-8427-1E3E3151912A}" type="presParOf" srcId="{75F35E69-9919-44AE-9264-4695E17C65C3}" destId="{D27E3AD2-0C05-4AEF-AF4B-3ADB790F05A8}" srcOrd="0" destOrd="0" presId="urn:microsoft.com/office/officeart/2005/8/layout/hierarchy2"/>
    <dgm:cxn modelId="{21E50F63-267B-4E13-B76F-5772E6D1F762}" type="presParOf" srcId="{C153DA8D-1BC8-4230-AA69-767540A20C5C}" destId="{120BFE01-88DA-4C0E-912A-6147D030428A}" srcOrd="7" destOrd="0" presId="urn:microsoft.com/office/officeart/2005/8/layout/hierarchy2"/>
    <dgm:cxn modelId="{992C507B-A73D-4AA2-A409-4A01AC7C44D9}" type="presParOf" srcId="{120BFE01-88DA-4C0E-912A-6147D030428A}" destId="{1E0BAD45-BF2C-44B6-A5B6-509FC92D1AF2}" srcOrd="0" destOrd="0" presId="urn:microsoft.com/office/officeart/2005/8/layout/hierarchy2"/>
    <dgm:cxn modelId="{F9235277-287D-4927-8099-BF4767D2A5A7}" type="presParOf" srcId="{120BFE01-88DA-4C0E-912A-6147D030428A}" destId="{FC53BEC4-6D06-4390-A8DB-9B271A05A30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956D7-3C60-4F4D-9A9D-50900D6174A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CO"/>
        </a:p>
      </dgm:t>
    </dgm:pt>
    <dgm:pt modelId="{94B256AD-5C98-4A45-B7E8-9E8FEFFC1805}">
      <dgm:prSet phldrT="[Texto]"/>
      <dgm:spPr>
        <a:solidFill>
          <a:srgbClr val="00B050"/>
        </a:solidFill>
      </dgm:spPr>
      <dgm:t>
        <a:bodyPr/>
        <a:lstStyle/>
        <a:p>
          <a:r>
            <a:rPr lang="es-CO" dirty="0" smtClean="0">
              <a:solidFill>
                <a:schemeClr val="tx1"/>
              </a:solidFill>
            </a:rPr>
            <a:t>Prosperidad</a:t>
          </a:r>
          <a:endParaRPr lang="es-CO" dirty="0">
            <a:solidFill>
              <a:schemeClr val="tx1"/>
            </a:solidFill>
          </a:endParaRPr>
        </a:p>
      </dgm:t>
    </dgm:pt>
    <dgm:pt modelId="{FFBA46A7-32C4-4ED5-8A4F-5DCE7E541893}" type="parTrans" cxnId="{F7BE94A9-C106-4507-9420-DCB9DF4F51C2}">
      <dgm:prSet/>
      <dgm:spPr/>
      <dgm:t>
        <a:bodyPr/>
        <a:lstStyle/>
        <a:p>
          <a:endParaRPr lang="es-CO"/>
        </a:p>
      </dgm:t>
    </dgm:pt>
    <dgm:pt modelId="{61A95B23-DFDE-4038-AF6C-6C6FA245ABAE}" type="sibTrans" cxnId="{F7BE94A9-C106-4507-9420-DCB9DF4F51C2}">
      <dgm:prSet/>
      <dgm:spPr/>
      <dgm:t>
        <a:bodyPr/>
        <a:lstStyle/>
        <a:p>
          <a:endParaRPr lang="es-CO"/>
        </a:p>
      </dgm:t>
    </dgm:pt>
    <dgm:pt modelId="{E43DBF58-7561-45E7-AC57-1591DD534F33}">
      <dgm:prSet phldrT="[Texto]" custT="1"/>
      <dgm:spPr>
        <a:solidFill>
          <a:srgbClr val="FFC000"/>
        </a:solidFill>
      </dgm:spPr>
      <dgm:t>
        <a:bodyPr/>
        <a:lstStyle/>
        <a:p>
          <a:r>
            <a:rPr lang="es-CO" sz="2000" dirty="0" smtClean="0">
              <a:solidFill>
                <a:schemeClr val="tx1"/>
              </a:solidFill>
            </a:rPr>
            <a:t>Recesión</a:t>
          </a:r>
          <a:endParaRPr lang="es-CO" sz="1800" dirty="0">
            <a:solidFill>
              <a:schemeClr val="tx1"/>
            </a:solidFill>
          </a:endParaRPr>
        </a:p>
      </dgm:t>
    </dgm:pt>
    <dgm:pt modelId="{2C2FE162-AC58-4AC7-987E-60686305C8CA}" type="parTrans" cxnId="{30920493-7ADF-4BE9-B2AA-FCD499C08330}">
      <dgm:prSet/>
      <dgm:spPr/>
      <dgm:t>
        <a:bodyPr/>
        <a:lstStyle/>
        <a:p>
          <a:endParaRPr lang="es-CO"/>
        </a:p>
      </dgm:t>
    </dgm:pt>
    <dgm:pt modelId="{9B057C74-484C-4087-BA03-F8E2126B601E}" type="sibTrans" cxnId="{30920493-7ADF-4BE9-B2AA-FCD499C08330}">
      <dgm:prSet/>
      <dgm:spPr/>
      <dgm:t>
        <a:bodyPr/>
        <a:lstStyle/>
        <a:p>
          <a:endParaRPr lang="es-CO"/>
        </a:p>
      </dgm:t>
    </dgm:pt>
    <dgm:pt modelId="{1889F8EE-ADF4-4AAA-A8C8-A211A5739BE3}">
      <dgm:prSet phldrT="[Texto]"/>
      <dgm:spPr>
        <a:solidFill>
          <a:srgbClr val="FF0000"/>
        </a:solidFill>
      </dgm:spPr>
      <dgm:t>
        <a:bodyPr/>
        <a:lstStyle/>
        <a:p>
          <a:r>
            <a:rPr lang="es-CO" dirty="0" smtClean="0"/>
            <a:t>Depresión</a:t>
          </a:r>
          <a:endParaRPr lang="es-CO" dirty="0"/>
        </a:p>
      </dgm:t>
    </dgm:pt>
    <dgm:pt modelId="{118142A1-FD0A-4F9D-BFC7-E68E667854A1}" type="parTrans" cxnId="{87184246-1A8C-4237-8656-19D25B4A9021}">
      <dgm:prSet/>
      <dgm:spPr/>
      <dgm:t>
        <a:bodyPr/>
        <a:lstStyle/>
        <a:p>
          <a:endParaRPr lang="es-CO"/>
        </a:p>
      </dgm:t>
    </dgm:pt>
    <dgm:pt modelId="{96CD002A-2A24-4E0D-BB01-D1CD8ABD461F}" type="sibTrans" cxnId="{87184246-1A8C-4237-8656-19D25B4A9021}">
      <dgm:prSet/>
      <dgm:spPr/>
      <dgm:t>
        <a:bodyPr/>
        <a:lstStyle/>
        <a:p>
          <a:endParaRPr lang="es-CO"/>
        </a:p>
      </dgm:t>
    </dgm:pt>
    <dgm:pt modelId="{DBEDEF45-53A6-46AF-921F-EE9A55BED9E9}">
      <dgm:prSet phldrT="[Texto]"/>
      <dgm:spPr>
        <a:solidFill>
          <a:srgbClr val="92D050"/>
        </a:solidFill>
      </dgm:spPr>
      <dgm:t>
        <a:bodyPr/>
        <a:lstStyle/>
        <a:p>
          <a:r>
            <a:rPr lang="es-CO" dirty="0" smtClean="0">
              <a:solidFill>
                <a:schemeClr val="tx1"/>
              </a:solidFill>
            </a:rPr>
            <a:t>Recuperación</a:t>
          </a:r>
          <a:endParaRPr lang="es-CO" dirty="0">
            <a:solidFill>
              <a:schemeClr val="tx1"/>
            </a:solidFill>
          </a:endParaRPr>
        </a:p>
      </dgm:t>
    </dgm:pt>
    <dgm:pt modelId="{69E8FD8C-599C-471E-851E-4753BD9A201E}" type="parTrans" cxnId="{AC05B7BE-F782-4BED-AC74-0DEF2BF98425}">
      <dgm:prSet/>
      <dgm:spPr/>
      <dgm:t>
        <a:bodyPr/>
        <a:lstStyle/>
        <a:p>
          <a:endParaRPr lang="es-CO"/>
        </a:p>
      </dgm:t>
    </dgm:pt>
    <dgm:pt modelId="{818967EB-D3A2-4871-9950-321775292145}" type="sibTrans" cxnId="{AC05B7BE-F782-4BED-AC74-0DEF2BF98425}">
      <dgm:prSet/>
      <dgm:spPr/>
      <dgm:t>
        <a:bodyPr/>
        <a:lstStyle/>
        <a:p>
          <a:endParaRPr lang="es-CO"/>
        </a:p>
      </dgm:t>
    </dgm:pt>
    <dgm:pt modelId="{C4CD6A3F-B730-45E1-90F1-42729EAABA6D}" type="pres">
      <dgm:prSet presAssocID="{6BC956D7-3C60-4F4D-9A9D-50900D6174AC}" presName="cycle" presStyleCnt="0">
        <dgm:presLayoutVars>
          <dgm:dir/>
          <dgm:resizeHandles val="exact"/>
        </dgm:presLayoutVars>
      </dgm:prSet>
      <dgm:spPr/>
      <dgm:t>
        <a:bodyPr/>
        <a:lstStyle/>
        <a:p>
          <a:endParaRPr lang="es-CO"/>
        </a:p>
      </dgm:t>
    </dgm:pt>
    <dgm:pt modelId="{C30E131C-EFE8-47A5-B481-2136590C2471}" type="pres">
      <dgm:prSet presAssocID="{94B256AD-5C98-4A45-B7E8-9E8FEFFC1805}" presName="dummy" presStyleCnt="0"/>
      <dgm:spPr/>
    </dgm:pt>
    <dgm:pt modelId="{C8F4EAFB-45F7-4188-A0C2-59C462F410E6}" type="pres">
      <dgm:prSet presAssocID="{94B256AD-5C98-4A45-B7E8-9E8FEFFC1805}" presName="node" presStyleLbl="revTx" presStyleIdx="0" presStyleCnt="4" custRadScaleRad="72026" custRadScaleInc="-164882">
        <dgm:presLayoutVars>
          <dgm:bulletEnabled val="1"/>
        </dgm:presLayoutVars>
      </dgm:prSet>
      <dgm:spPr/>
      <dgm:t>
        <a:bodyPr/>
        <a:lstStyle/>
        <a:p>
          <a:endParaRPr lang="es-CO"/>
        </a:p>
      </dgm:t>
    </dgm:pt>
    <dgm:pt modelId="{5AE487DB-14D7-4D4F-B323-D0A2CA26500E}" type="pres">
      <dgm:prSet presAssocID="{61A95B23-DFDE-4038-AF6C-6C6FA245ABAE}" presName="sibTrans" presStyleLbl="node1" presStyleIdx="0" presStyleCnt="4" custLinFactNeighborX="6587" custLinFactNeighborY="-5196"/>
      <dgm:spPr/>
      <dgm:t>
        <a:bodyPr/>
        <a:lstStyle/>
        <a:p>
          <a:endParaRPr lang="es-CO"/>
        </a:p>
      </dgm:t>
    </dgm:pt>
    <dgm:pt modelId="{F44029FF-FB25-4337-82B6-E5D579074509}" type="pres">
      <dgm:prSet presAssocID="{E43DBF58-7561-45E7-AC57-1591DD534F33}" presName="dummy" presStyleCnt="0"/>
      <dgm:spPr/>
    </dgm:pt>
    <dgm:pt modelId="{77970178-50E0-45ED-B1E5-4B16D7B63074}" type="pres">
      <dgm:prSet presAssocID="{E43DBF58-7561-45E7-AC57-1591DD534F33}" presName="node" presStyleLbl="revTx" presStyleIdx="1" presStyleCnt="4" custRadScaleRad="90511" custRadScaleInc="-134479">
        <dgm:presLayoutVars>
          <dgm:bulletEnabled val="1"/>
        </dgm:presLayoutVars>
      </dgm:prSet>
      <dgm:spPr/>
      <dgm:t>
        <a:bodyPr/>
        <a:lstStyle/>
        <a:p>
          <a:endParaRPr lang="es-CO"/>
        </a:p>
      </dgm:t>
    </dgm:pt>
    <dgm:pt modelId="{444F47FC-2655-4ED0-924B-4956BD47FD1C}" type="pres">
      <dgm:prSet presAssocID="{9B057C74-484C-4087-BA03-F8E2126B601E}" presName="sibTrans" presStyleLbl="node1" presStyleIdx="1" presStyleCnt="4" custLinFactNeighborX="5369" custLinFactNeighborY="8678"/>
      <dgm:spPr/>
      <dgm:t>
        <a:bodyPr/>
        <a:lstStyle/>
        <a:p>
          <a:endParaRPr lang="es-CO"/>
        </a:p>
      </dgm:t>
    </dgm:pt>
    <dgm:pt modelId="{3A598491-7758-4103-9F80-9BD36D630305}" type="pres">
      <dgm:prSet presAssocID="{1889F8EE-ADF4-4AAA-A8C8-A211A5739BE3}" presName="dummy" presStyleCnt="0"/>
      <dgm:spPr/>
    </dgm:pt>
    <dgm:pt modelId="{FE7B232C-6FD4-4740-A1CB-4F4CCEF9225B}" type="pres">
      <dgm:prSet presAssocID="{1889F8EE-ADF4-4AAA-A8C8-A211A5739BE3}" presName="node" presStyleLbl="revTx" presStyleIdx="2" presStyleCnt="4" custRadScaleRad="74216" custRadScaleInc="-135558">
        <dgm:presLayoutVars>
          <dgm:bulletEnabled val="1"/>
        </dgm:presLayoutVars>
      </dgm:prSet>
      <dgm:spPr/>
      <dgm:t>
        <a:bodyPr/>
        <a:lstStyle/>
        <a:p>
          <a:endParaRPr lang="es-CO"/>
        </a:p>
      </dgm:t>
    </dgm:pt>
    <dgm:pt modelId="{CBFDD58C-F9C1-44BC-A041-5B443D4CAF92}" type="pres">
      <dgm:prSet presAssocID="{96CD002A-2A24-4E0D-BB01-D1CD8ABD461F}" presName="sibTrans" presStyleLbl="node1" presStyleIdx="2" presStyleCnt="4" custLinFactNeighborX="-3849" custLinFactNeighborY="13021"/>
      <dgm:spPr/>
      <dgm:t>
        <a:bodyPr/>
        <a:lstStyle/>
        <a:p>
          <a:endParaRPr lang="es-CO"/>
        </a:p>
      </dgm:t>
    </dgm:pt>
    <dgm:pt modelId="{5D2C011C-E236-44AD-8E27-DDA458125912}" type="pres">
      <dgm:prSet presAssocID="{DBEDEF45-53A6-46AF-921F-EE9A55BED9E9}" presName="dummy" presStyleCnt="0"/>
      <dgm:spPr/>
    </dgm:pt>
    <dgm:pt modelId="{B72FFF71-0992-42BE-B56F-C42F8F1DEF9A}" type="pres">
      <dgm:prSet presAssocID="{DBEDEF45-53A6-46AF-921F-EE9A55BED9E9}" presName="node" presStyleLbl="revTx" presStyleIdx="3" presStyleCnt="4" custRadScaleRad="97537" custRadScaleInc="-164401">
        <dgm:presLayoutVars>
          <dgm:bulletEnabled val="1"/>
        </dgm:presLayoutVars>
      </dgm:prSet>
      <dgm:spPr/>
      <dgm:t>
        <a:bodyPr/>
        <a:lstStyle/>
        <a:p>
          <a:endParaRPr lang="es-CO"/>
        </a:p>
      </dgm:t>
    </dgm:pt>
    <dgm:pt modelId="{B050CC03-642E-4DC9-9DF4-E6DAE06DE955}" type="pres">
      <dgm:prSet presAssocID="{818967EB-D3A2-4871-9950-321775292145}" presName="sibTrans" presStyleLbl="node1" presStyleIdx="3" presStyleCnt="4" custLinFactNeighborX="-6684" custLinFactNeighborY="-12098"/>
      <dgm:spPr/>
      <dgm:t>
        <a:bodyPr/>
        <a:lstStyle/>
        <a:p>
          <a:endParaRPr lang="es-CO"/>
        </a:p>
      </dgm:t>
    </dgm:pt>
  </dgm:ptLst>
  <dgm:cxnLst>
    <dgm:cxn modelId="{C2A5929D-B2F1-4C37-B108-717A5A7AC02A}" type="presOf" srcId="{E43DBF58-7561-45E7-AC57-1591DD534F33}" destId="{77970178-50E0-45ED-B1E5-4B16D7B63074}" srcOrd="0" destOrd="0" presId="urn:microsoft.com/office/officeart/2005/8/layout/cycle1"/>
    <dgm:cxn modelId="{A736C713-37D6-4B60-B8AC-E4EE5707C102}" type="presOf" srcId="{94B256AD-5C98-4A45-B7E8-9E8FEFFC1805}" destId="{C8F4EAFB-45F7-4188-A0C2-59C462F410E6}" srcOrd="0" destOrd="0" presId="urn:microsoft.com/office/officeart/2005/8/layout/cycle1"/>
    <dgm:cxn modelId="{3BEF8051-5004-421D-A233-4303BCE9C7BE}" type="presOf" srcId="{1889F8EE-ADF4-4AAA-A8C8-A211A5739BE3}" destId="{FE7B232C-6FD4-4740-A1CB-4F4CCEF9225B}" srcOrd="0" destOrd="0" presId="urn:microsoft.com/office/officeart/2005/8/layout/cycle1"/>
    <dgm:cxn modelId="{033BB7D1-C00F-4EFF-8E4C-06F77687BACE}" type="presOf" srcId="{DBEDEF45-53A6-46AF-921F-EE9A55BED9E9}" destId="{B72FFF71-0992-42BE-B56F-C42F8F1DEF9A}" srcOrd="0" destOrd="0" presId="urn:microsoft.com/office/officeart/2005/8/layout/cycle1"/>
    <dgm:cxn modelId="{3589E708-9E08-414C-962A-E51EDA6C7C34}" type="presOf" srcId="{9B057C74-484C-4087-BA03-F8E2126B601E}" destId="{444F47FC-2655-4ED0-924B-4956BD47FD1C}" srcOrd="0" destOrd="0" presId="urn:microsoft.com/office/officeart/2005/8/layout/cycle1"/>
    <dgm:cxn modelId="{962903C5-7028-4989-9140-63B19A482E49}" type="presOf" srcId="{818967EB-D3A2-4871-9950-321775292145}" destId="{B050CC03-642E-4DC9-9DF4-E6DAE06DE955}" srcOrd="0" destOrd="0" presId="urn:microsoft.com/office/officeart/2005/8/layout/cycle1"/>
    <dgm:cxn modelId="{AC05B7BE-F782-4BED-AC74-0DEF2BF98425}" srcId="{6BC956D7-3C60-4F4D-9A9D-50900D6174AC}" destId="{DBEDEF45-53A6-46AF-921F-EE9A55BED9E9}" srcOrd="3" destOrd="0" parTransId="{69E8FD8C-599C-471E-851E-4753BD9A201E}" sibTransId="{818967EB-D3A2-4871-9950-321775292145}"/>
    <dgm:cxn modelId="{87184246-1A8C-4237-8656-19D25B4A9021}" srcId="{6BC956D7-3C60-4F4D-9A9D-50900D6174AC}" destId="{1889F8EE-ADF4-4AAA-A8C8-A211A5739BE3}" srcOrd="2" destOrd="0" parTransId="{118142A1-FD0A-4F9D-BFC7-E68E667854A1}" sibTransId="{96CD002A-2A24-4E0D-BB01-D1CD8ABD461F}"/>
    <dgm:cxn modelId="{111177A5-D186-4BA0-BBD4-9C2BD9024666}" type="presOf" srcId="{6BC956D7-3C60-4F4D-9A9D-50900D6174AC}" destId="{C4CD6A3F-B730-45E1-90F1-42729EAABA6D}" srcOrd="0" destOrd="0" presId="urn:microsoft.com/office/officeart/2005/8/layout/cycle1"/>
    <dgm:cxn modelId="{DE44913E-B6EE-431E-A9E7-594B4E45CED1}" type="presOf" srcId="{61A95B23-DFDE-4038-AF6C-6C6FA245ABAE}" destId="{5AE487DB-14D7-4D4F-B323-D0A2CA26500E}" srcOrd="0" destOrd="0" presId="urn:microsoft.com/office/officeart/2005/8/layout/cycle1"/>
    <dgm:cxn modelId="{F7BE94A9-C106-4507-9420-DCB9DF4F51C2}" srcId="{6BC956D7-3C60-4F4D-9A9D-50900D6174AC}" destId="{94B256AD-5C98-4A45-B7E8-9E8FEFFC1805}" srcOrd="0" destOrd="0" parTransId="{FFBA46A7-32C4-4ED5-8A4F-5DCE7E541893}" sibTransId="{61A95B23-DFDE-4038-AF6C-6C6FA245ABAE}"/>
    <dgm:cxn modelId="{30920493-7ADF-4BE9-B2AA-FCD499C08330}" srcId="{6BC956D7-3C60-4F4D-9A9D-50900D6174AC}" destId="{E43DBF58-7561-45E7-AC57-1591DD534F33}" srcOrd="1" destOrd="0" parTransId="{2C2FE162-AC58-4AC7-987E-60686305C8CA}" sibTransId="{9B057C74-484C-4087-BA03-F8E2126B601E}"/>
    <dgm:cxn modelId="{C87ED7E7-AAC0-4AFC-8550-A4C04A76C0EF}" type="presOf" srcId="{96CD002A-2A24-4E0D-BB01-D1CD8ABD461F}" destId="{CBFDD58C-F9C1-44BC-A041-5B443D4CAF92}" srcOrd="0" destOrd="0" presId="urn:microsoft.com/office/officeart/2005/8/layout/cycle1"/>
    <dgm:cxn modelId="{4FA4BF38-AE35-4706-A8AA-F73781FE539A}" type="presParOf" srcId="{C4CD6A3F-B730-45E1-90F1-42729EAABA6D}" destId="{C30E131C-EFE8-47A5-B481-2136590C2471}" srcOrd="0" destOrd="0" presId="urn:microsoft.com/office/officeart/2005/8/layout/cycle1"/>
    <dgm:cxn modelId="{C3FC1F17-1A6F-4F2D-835B-181DDDE5D244}" type="presParOf" srcId="{C4CD6A3F-B730-45E1-90F1-42729EAABA6D}" destId="{C8F4EAFB-45F7-4188-A0C2-59C462F410E6}" srcOrd="1" destOrd="0" presId="urn:microsoft.com/office/officeart/2005/8/layout/cycle1"/>
    <dgm:cxn modelId="{17D34C80-B8FE-4154-8191-78393EC4EF76}" type="presParOf" srcId="{C4CD6A3F-B730-45E1-90F1-42729EAABA6D}" destId="{5AE487DB-14D7-4D4F-B323-D0A2CA26500E}" srcOrd="2" destOrd="0" presId="urn:microsoft.com/office/officeart/2005/8/layout/cycle1"/>
    <dgm:cxn modelId="{9A655638-508B-4593-9F93-6DB7213EB48C}" type="presParOf" srcId="{C4CD6A3F-B730-45E1-90F1-42729EAABA6D}" destId="{F44029FF-FB25-4337-82B6-E5D579074509}" srcOrd="3" destOrd="0" presId="urn:microsoft.com/office/officeart/2005/8/layout/cycle1"/>
    <dgm:cxn modelId="{741B32C4-6C47-4D3C-9C44-B36B9E0E40DF}" type="presParOf" srcId="{C4CD6A3F-B730-45E1-90F1-42729EAABA6D}" destId="{77970178-50E0-45ED-B1E5-4B16D7B63074}" srcOrd="4" destOrd="0" presId="urn:microsoft.com/office/officeart/2005/8/layout/cycle1"/>
    <dgm:cxn modelId="{E8800FFD-C7EF-4F54-960A-C4D31F54E192}" type="presParOf" srcId="{C4CD6A3F-B730-45E1-90F1-42729EAABA6D}" destId="{444F47FC-2655-4ED0-924B-4956BD47FD1C}" srcOrd="5" destOrd="0" presId="urn:microsoft.com/office/officeart/2005/8/layout/cycle1"/>
    <dgm:cxn modelId="{5E9DBDC3-162D-4EDB-ABCB-53BFDD095A6D}" type="presParOf" srcId="{C4CD6A3F-B730-45E1-90F1-42729EAABA6D}" destId="{3A598491-7758-4103-9F80-9BD36D630305}" srcOrd="6" destOrd="0" presId="urn:microsoft.com/office/officeart/2005/8/layout/cycle1"/>
    <dgm:cxn modelId="{8849D7EB-A839-495D-A101-480F3C9FDBA7}" type="presParOf" srcId="{C4CD6A3F-B730-45E1-90F1-42729EAABA6D}" destId="{FE7B232C-6FD4-4740-A1CB-4F4CCEF9225B}" srcOrd="7" destOrd="0" presId="urn:microsoft.com/office/officeart/2005/8/layout/cycle1"/>
    <dgm:cxn modelId="{C3CE54D9-1E46-41AB-94EE-8D543B92265A}" type="presParOf" srcId="{C4CD6A3F-B730-45E1-90F1-42729EAABA6D}" destId="{CBFDD58C-F9C1-44BC-A041-5B443D4CAF92}" srcOrd="8" destOrd="0" presId="urn:microsoft.com/office/officeart/2005/8/layout/cycle1"/>
    <dgm:cxn modelId="{907DBE09-885F-4078-B8FA-FA88DC07B955}" type="presParOf" srcId="{C4CD6A3F-B730-45E1-90F1-42729EAABA6D}" destId="{5D2C011C-E236-44AD-8E27-DDA458125912}" srcOrd="9" destOrd="0" presId="urn:microsoft.com/office/officeart/2005/8/layout/cycle1"/>
    <dgm:cxn modelId="{622942D7-940F-4FC9-8EA9-8FB65057CF69}" type="presParOf" srcId="{C4CD6A3F-B730-45E1-90F1-42729EAABA6D}" destId="{B72FFF71-0992-42BE-B56F-C42F8F1DEF9A}" srcOrd="10" destOrd="0" presId="urn:microsoft.com/office/officeart/2005/8/layout/cycle1"/>
    <dgm:cxn modelId="{45907220-DC42-48FF-B738-303753C45554}" type="presParOf" srcId="{C4CD6A3F-B730-45E1-90F1-42729EAABA6D}" destId="{B050CC03-642E-4DC9-9DF4-E6DAE06DE95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3E673-C79D-406D-B263-BAAF8D54357A}">
      <dsp:nvSpPr>
        <dsp:cNvPr id="0" name=""/>
        <dsp:cNvSpPr/>
      </dsp:nvSpPr>
      <dsp:spPr>
        <a:xfrm>
          <a:off x="2164112" y="955299"/>
          <a:ext cx="1106896" cy="553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Fuentes de Información</a:t>
          </a:r>
          <a:endParaRPr lang="es-CO" sz="1600" kern="1200" dirty="0"/>
        </a:p>
      </dsp:txBody>
      <dsp:txXfrm>
        <a:off x="2180322" y="971509"/>
        <a:ext cx="1074476" cy="521028"/>
      </dsp:txXfrm>
    </dsp:sp>
    <dsp:sp modelId="{D901FC59-7E31-4C65-B47A-BD6B95EF28B9}">
      <dsp:nvSpPr>
        <dsp:cNvPr id="0" name=""/>
        <dsp:cNvSpPr/>
      </dsp:nvSpPr>
      <dsp:spPr>
        <a:xfrm rot="17692822">
          <a:off x="2966202" y="734460"/>
          <a:ext cx="1052370" cy="40429"/>
        </a:xfrm>
        <a:custGeom>
          <a:avLst/>
          <a:gdLst/>
          <a:ahLst/>
          <a:cxnLst/>
          <a:rect l="0" t="0" r="0" b="0"/>
          <a:pathLst>
            <a:path>
              <a:moveTo>
                <a:pt x="0" y="20214"/>
              </a:moveTo>
              <a:lnTo>
                <a:pt x="1052370"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466078" y="728365"/>
        <a:ext cx="52618" cy="52618"/>
      </dsp:txXfrm>
    </dsp:sp>
    <dsp:sp modelId="{8AA086E7-E529-4E67-BCE0-0C3203625825}">
      <dsp:nvSpPr>
        <dsp:cNvPr id="0" name=""/>
        <dsp:cNvSpPr/>
      </dsp:nvSpPr>
      <dsp:spPr>
        <a:xfrm>
          <a:off x="3713767" y="601"/>
          <a:ext cx="1106896" cy="553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Fuerza de Ventas</a:t>
          </a:r>
          <a:endParaRPr lang="es-CO" sz="1600" kern="1200" dirty="0"/>
        </a:p>
      </dsp:txBody>
      <dsp:txXfrm>
        <a:off x="3729977" y="16811"/>
        <a:ext cx="1074476" cy="521028"/>
      </dsp:txXfrm>
    </dsp:sp>
    <dsp:sp modelId="{C7DCB977-00C7-466A-83C5-B3EB063D56E9}">
      <dsp:nvSpPr>
        <dsp:cNvPr id="0" name=""/>
        <dsp:cNvSpPr/>
      </dsp:nvSpPr>
      <dsp:spPr>
        <a:xfrm rot="19344628">
          <a:off x="3213010" y="1041388"/>
          <a:ext cx="558755" cy="40429"/>
        </a:xfrm>
        <a:custGeom>
          <a:avLst/>
          <a:gdLst/>
          <a:ahLst/>
          <a:cxnLst/>
          <a:rect l="0" t="0" r="0" b="0"/>
          <a:pathLst>
            <a:path>
              <a:moveTo>
                <a:pt x="0" y="20214"/>
              </a:moveTo>
              <a:lnTo>
                <a:pt x="55875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478419" y="1047634"/>
        <a:ext cx="27937" cy="27937"/>
      </dsp:txXfrm>
    </dsp:sp>
    <dsp:sp modelId="{79E764C4-4B35-452A-AE9C-834408346A85}">
      <dsp:nvSpPr>
        <dsp:cNvPr id="0" name=""/>
        <dsp:cNvSpPr/>
      </dsp:nvSpPr>
      <dsp:spPr>
        <a:xfrm>
          <a:off x="3713767" y="614458"/>
          <a:ext cx="1106896" cy="553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Los Clientes</a:t>
          </a:r>
        </a:p>
      </dsp:txBody>
      <dsp:txXfrm>
        <a:off x="3729977" y="630668"/>
        <a:ext cx="1074476" cy="521028"/>
      </dsp:txXfrm>
    </dsp:sp>
    <dsp:sp modelId="{C22A250C-9BC7-444F-971E-0F0D4002C8D0}">
      <dsp:nvSpPr>
        <dsp:cNvPr id="0" name=""/>
        <dsp:cNvSpPr/>
      </dsp:nvSpPr>
      <dsp:spPr>
        <a:xfrm rot="2142401">
          <a:off x="3219758" y="1370925"/>
          <a:ext cx="545258" cy="40429"/>
        </a:xfrm>
        <a:custGeom>
          <a:avLst/>
          <a:gdLst/>
          <a:ahLst/>
          <a:cxnLst/>
          <a:rect l="0" t="0" r="0" b="0"/>
          <a:pathLst>
            <a:path>
              <a:moveTo>
                <a:pt x="0" y="20214"/>
              </a:moveTo>
              <a:lnTo>
                <a:pt x="545258"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478756" y="1377508"/>
        <a:ext cx="27262" cy="27262"/>
      </dsp:txXfrm>
    </dsp:sp>
    <dsp:sp modelId="{54975B3D-6983-439C-98A5-91BD483F44D8}">
      <dsp:nvSpPr>
        <dsp:cNvPr id="0" name=""/>
        <dsp:cNvSpPr/>
      </dsp:nvSpPr>
      <dsp:spPr>
        <a:xfrm>
          <a:off x="3713767" y="1273532"/>
          <a:ext cx="1106896" cy="553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Estudios: Dane…</a:t>
          </a:r>
          <a:endParaRPr lang="es-CO" sz="1600" kern="1200" dirty="0"/>
        </a:p>
      </dsp:txBody>
      <dsp:txXfrm>
        <a:off x="3729977" y="1289742"/>
        <a:ext cx="1074476" cy="521028"/>
      </dsp:txXfrm>
    </dsp:sp>
    <dsp:sp modelId="{75F35E69-9919-44AE-9264-4695E17C65C3}">
      <dsp:nvSpPr>
        <dsp:cNvPr id="0" name=""/>
        <dsp:cNvSpPr/>
      </dsp:nvSpPr>
      <dsp:spPr>
        <a:xfrm rot="3907178">
          <a:off x="2966202" y="1689158"/>
          <a:ext cx="1052370" cy="40429"/>
        </a:xfrm>
        <a:custGeom>
          <a:avLst/>
          <a:gdLst/>
          <a:ahLst/>
          <a:cxnLst/>
          <a:rect l="0" t="0" r="0" b="0"/>
          <a:pathLst>
            <a:path>
              <a:moveTo>
                <a:pt x="0" y="20214"/>
              </a:moveTo>
              <a:lnTo>
                <a:pt x="1052370"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466078" y="1683063"/>
        <a:ext cx="52618" cy="52618"/>
      </dsp:txXfrm>
    </dsp:sp>
    <dsp:sp modelId="{1E0BAD45-BF2C-44B6-A5B6-509FC92D1AF2}">
      <dsp:nvSpPr>
        <dsp:cNvPr id="0" name=""/>
        <dsp:cNvSpPr/>
      </dsp:nvSpPr>
      <dsp:spPr>
        <a:xfrm>
          <a:off x="3713767" y="1909998"/>
          <a:ext cx="1106896" cy="553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smtClean="0"/>
            <a:t>Estudios de Mercadeo</a:t>
          </a:r>
          <a:endParaRPr lang="es-CO" sz="1600" kern="1200" dirty="0"/>
        </a:p>
      </dsp:txBody>
      <dsp:txXfrm>
        <a:off x="3729977" y="1926208"/>
        <a:ext cx="1074476" cy="521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4EAFB-45F7-4188-A0C2-59C462F410E6}">
      <dsp:nvSpPr>
        <dsp:cNvPr id="0" name=""/>
        <dsp:cNvSpPr/>
      </dsp:nvSpPr>
      <dsp:spPr>
        <a:xfrm>
          <a:off x="2232250" y="72005"/>
          <a:ext cx="1437679" cy="1437679"/>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solidFill>
                <a:schemeClr val="tx1"/>
              </a:solidFill>
            </a:rPr>
            <a:t>Prosperidad</a:t>
          </a:r>
          <a:endParaRPr lang="es-CO" sz="1900" kern="1200" dirty="0">
            <a:solidFill>
              <a:schemeClr val="tx1"/>
            </a:solidFill>
          </a:endParaRPr>
        </a:p>
      </dsp:txBody>
      <dsp:txXfrm>
        <a:off x="2232250" y="72005"/>
        <a:ext cx="1437679" cy="1437679"/>
      </dsp:txXfrm>
    </dsp:sp>
    <dsp:sp modelId="{5AE487DB-14D7-4D4F-B323-D0A2CA26500E}">
      <dsp:nvSpPr>
        <dsp:cNvPr id="0" name=""/>
        <dsp:cNvSpPr/>
      </dsp:nvSpPr>
      <dsp:spPr>
        <a:xfrm>
          <a:off x="1475877" y="384414"/>
          <a:ext cx="4064317" cy="4064317"/>
        </a:xfrm>
        <a:prstGeom prst="circularArrow">
          <a:avLst>
            <a:gd name="adj1" fmla="val 6898"/>
            <a:gd name="adj2" fmla="val 465012"/>
            <a:gd name="adj3" fmla="val 18530986"/>
            <a:gd name="adj4" fmla="val 17063514"/>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70178-50E0-45ED-B1E5-4B16D7B63074}">
      <dsp:nvSpPr>
        <dsp:cNvPr id="0" name=""/>
        <dsp:cNvSpPr/>
      </dsp:nvSpPr>
      <dsp:spPr>
        <a:xfrm>
          <a:off x="3888433" y="1440158"/>
          <a:ext cx="1437679" cy="1437679"/>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kern="1200" dirty="0" smtClean="0">
              <a:solidFill>
                <a:schemeClr val="tx1"/>
              </a:solidFill>
            </a:rPr>
            <a:t>Recesión</a:t>
          </a:r>
          <a:endParaRPr lang="es-CO" sz="1800" kern="1200" dirty="0">
            <a:solidFill>
              <a:schemeClr val="tx1"/>
            </a:solidFill>
          </a:endParaRPr>
        </a:p>
      </dsp:txBody>
      <dsp:txXfrm>
        <a:off x="3888433" y="1440158"/>
        <a:ext cx="1437679" cy="1437679"/>
      </dsp:txXfrm>
    </dsp:sp>
    <dsp:sp modelId="{444F47FC-2655-4ED0-924B-4956BD47FD1C}">
      <dsp:nvSpPr>
        <dsp:cNvPr id="0" name=""/>
        <dsp:cNvSpPr/>
      </dsp:nvSpPr>
      <dsp:spPr>
        <a:xfrm>
          <a:off x="1579316" y="-231683"/>
          <a:ext cx="4064317" cy="4064317"/>
        </a:xfrm>
        <a:prstGeom prst="circularArrow">
          <a:avLst>
            <a:gd name="adj1" fmla="val 6898"/>
            <a:gd name="adj2" fmla="val 465012"/>
            <a:gd name="adj3" fmla="val 4382340"/>
            <a:gd name="adj4" fmla="val 3349762"/>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B232C-6FD4-4740-A1CB-4F4CCEF9225B}">
      <dsp:nvSpPr>
        <dsp:cNvPr id="0" name=""/>
        <dsp:cNvSpPr/>
      </dsp:nvSpPr>
      <dsp:spPr>
        <a:xfrm>
          <a:off x="2232250" y="2592279"/>
          <a:ext cx="1437679" cy="1437679"/>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t>Depresión</a:t>
          </a:r>
          <a:endParaRPr lang="es-CO" sz="1900" kern="1200" dirty="0"/>
        </a:p>
      </dsp:txBody>
      <dsp:txXfrm>
        <a:off x="2232250" y="2592279"/>
        <a:ext cx="1437679" cy="1437679"/>
      </dsp:txXfrm>
    </dsp:sp>
    <dsp:sp modelId="{CBFDD58C-F9C1-44BC-A041-5B443D4CAF92}">
      <dsp:nvSpPr>
        <dsp:cNvPr id="0" name=""/>
        <dsp:cNvSpPr/>
      </dsp:nvSpPr>
      <dsp:spPr>
        <a:xfrm>
          <a:off x="93787" y="-208669"/>
          <a:ext cx="4064317" cy="4064317"/>
        </a:xfrm>
        <a:prstGeom prst="circularArrow">
          <a:avLst>
            <a:gd name="adj1" fmla="val 6898"/>
            <a:gd name="adj2" fmla="val 465012"/>
            <a:gd name="adj3" fmla="val 6352577"/>
            <a:gd name="adj4" fmla="val 5499720"/>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FFF71-0992-42BE-B56F-C42F8F1DEF9A}">
      <dsp:nvSpPr>
        <dsp:cNvPr id="0" name=""/>
        <dsp:cNvSpPr/>
      </dsp:nvSpPr>
      <dsp:spPr>
        <a:xfrm>
          <a:off x="648073" y="1440160"/>
          <a:ext cx="1437679" cy="1437679"/>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CO" sz="1900" kern="1200" dirty="0" smtClean="0">
              <a:solidFill>
                <a:schemeClr val="tx1"/>
              </a:solidFill>
            </a:rPr>
            <a:t>Recuperación</a:t>
          </a:r>
          <a:endParaRPr lang="es-CO" sz="1900" kern="1200" dirty="0">
            <a:solidFill>
              <a:schemeClr val="tx1"/>
            </a:solidFill>
          </a:endParaRPr>
        </a:p>
      </dsp:txBody>
      <dsp:txXfrm>
        <a:off x="648073" y="1440160"/>
        <a:ext cx="1437679" cy="1437679"/>
      </dsp:txXfrm>
    </dsp:sp>
    <dsp:sp modelId="{B050CC03-642E-4DC9-9DF4-E6DAE06DE955}">
      <dsp:nvSpPr>
        <dsp:cNvPr id="0" name=""/>
        <dsp:cNvSpPr/>
      </dsp:nvSpPr>
      <dsp:spPr>
        <a:xfrm>
          <a:off x="243952" y="267116"/>
          <a:ext cx="4064317" cy="4064317"/>
        </a:xfrm>
        <a:prstGeom prst="circularArrow">
          <a:avLst>
            <a:gd name="adj1" fmla="val 6898"/>
            <a:gd name="adj2" fmla="val 465012"/>
            <a:gd name="adj3" fmla="val 15103907"/>
            <a:gd name="adj4" fmla="val 13883990"/>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D19FF-6CD7-455B-84E0-12A914045EAA}" type="datetimeFigureOut">
              <a:rPr lang="es-CO" smtClean="0"/>
              <a:pPr/>
              <a:t>03/11/2014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6B1BC-04A0-4522-9C00-43CBEA31C570}" type="slidenum">
              <a:rPr lang="es-CO" smtClean="0"/>
              <a:pPr/>
              <a:t>‹Nº›</a:t>
            </a:fld>
            <a:endParaRPr lang="es-CO"/>
          </a:p>
        </p:txBody>
      </p:sp>
    </p:spTree>
    <p:extLst>
      <p:ext uri="{BB962C8B-B14F-4D97-AF65-F5344CB8AC3E}">
        <p14:creationId xmlns:p14="http://schemas.microsoft.com/office/powerpoint/2010/main" val="43865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D47AFB5-ECC2-463E-9921-BFAB247EA0D9}" type="slidenum">
              <a:rPr lang="es-ES_tradnl">
                <a:latin typeface="Times New Roman" pitchFamily="18" charset="0"/>
              </a:rPr>
              <a:pPr/>
              <a:t>10</a:t>
            </a:fld>
            <a:endParaRPr lang="es-ES_tradnl" dirty="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s-ES_tradnl"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Logan</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102</a:t>
            </a:fld>
            <a:endParaRPr lang="es-C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err="1" smtClean="0"/>
              <a:t>koleos</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103</a:t>
            </a:fld>
            <a:endParaRPr lang="es-C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Carolina</a:t>
            </a:r>
          </a:p>
        </p:txBody>
      </p:sp>
      <p:sp>
        <p:nvSpPr>
          <p:cNvPr id="194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37F4F2-0E3B-4F07-8A17-E67ED0C63CA3}" type="slidenum">
              <a:rPr lang="es-CO"/>
              <a:pPr fontAlgn="base">
                <a:spcBef>
                  <a:spcPct val="0"/>
                </a:spcBef>
                <a:spcAft>
                  <a:spcPct val="0"/>
                </a:spcAft>
                <a:defRPr/>
              </a:pPr>
              <a:t>105</a:t>
            </a:fld>
            <a:endParaRPr lang="es-C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Andrea y Juan</a:t>
            </a:r>
          </a:p>
        </p:txBody>
      </p:sp>
      <p:sp>
        <p:nvSpPr>
          <p:cNvPr id="30723"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121E423-99D0-43E9-843F-ACDC03C67C52}" type="slidenum">
              <a:rPr lang="es-CO" sz="1200">
                <a:latin typeface="Calibri" pitchFamily="34" charset="0"/>
              </a:rPr>
              <a:pPr algn="r"/>
              <a:t>106</a:t>
            </a:fld>
            <a:endParaRPr lang="es-CO"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Lina y Pedro</a:t>
            </a:r>
          </a:p>
        </p:txBody>
      </p:sp>
      <p:sp>
        <p:nvSpPr>
          <p:cNvPr id="3277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4494D2B-8BC9-4792-8488-94F0FF50E08B}" type="slidenum">
              <a:rPr lang="es-CO" sz="1200">
                <a:latin typeface="Calibri" pitchFamily="34" charset="0"/>
              </a:rPr>
              <a:pPr algn="r"/>
              <a:t>107</a:t>
            </a:fld>
            <a:endParaRPr lang="es-CO"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Angélica</a:t>
            </a:r>
          </a:p>
        </p:txBody>
      </p:sp>
      <p:sp>
        <p:nvSpPr>
          <p:cNvPr id="34819"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3EBDD92-8259-4D9E-8268-529D13EB4798}" type="slidenum">
              <a:rPr lang="es-CO" sz="1200">
                <a:latin typeface="Calibri" pitchFamily="34" charset="0"/>
              </a:rPr>
              <a:pPr algn="r"/>
              <a:t>108</a:t>
            </a:fld>
            <a:endParaRPr lang="es-CO"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Andrés</a:t>
            </a:r>
          </a:p>
        </p:txBody>
      </p:sp>
      <p:sp>
        <p:nvSpPr>
          <p:cNvPr id="36867"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74D58F6-B667-4874-BF5B-3D73B586ACDA}" type="slidenum">
              <a:rPr lang="es-CO" sz="1200">
                <a:latin typeface="Calibri" pitchFamily="34" charset="0"/>
              </a:rPr>
              <a:pPr algn="r"/>
              <a:t>109</a:t>
            </a:fld>
            <a:endParaRPr lang="es-CO"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Ana y Jaime</a:t>
            </a:r>
          </a:p>
        </p:txBody>
      </p:sp>
      <p:sp>
        <p:nvSpPr>
          <p:cNvPr id="38915"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0F0E4F3-1EEC-4D37-9950-B3318446916E}" type="slidenum">
              <a:rPr lang="es-CO" sz="1200">
                <a:latin typeface="Calibri" pitchFamily="34" charset="0"/>
              </a:rPr>
              <a:pPr algn="r"/>
              <a:t>110</a:t>
            </a:fld>
            <a:endParaRPr lang="es-CO"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Jesús</a:t>
            </a:r>
          </a:p>
        </p:txBody>
      </p:sp>
      <p:sp>
        <p:nvSpPr>
          <p:cNvPr id="40963"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7D4E97F-3616-4BD9-BAB9-F40D68209CEE}" type="slidenum">
              <a:rPr lang="es-CO" sz="1200">
                <a:latin typeface="Calibri" pitchFamily="34" charset="0"/>
              </a:rPr>
              <a:pPr algn="r"/>
              <a:t>111</a:t>
            </a:fld>
            <a:endParaRPr lang="es-CO"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Samuel</a:t>
            </a:r>
          </a:p>
        </p:txBody>
      </p:sp>
      <p:sp>
        <p:nvSpPr>
          <p:cNvPr id="43011"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1C414BD-9309-4F6F-BF01-7C9E15761F1E}" type="slidenum">
              <a:rPr lang="es-CO" sz="1200">
                <a:latin typeface="Calibri" pitchFamily="34" charset="0"/>
              </a:rPr>
              <a:pPr algn="r"/>
              <a:t>112</a:t>
            </a:fld>
            <a:endParaRPr lang="es-CO"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56FAA07-D541-4863-8CF2-3B12FD22E736}" type="slidenum">
              <a:rPr lang="es-ES_tradnl">
                <a:latin typeface="Times New Roman" pitchFamily="18" charset="0"/>
              </a:rPr>
              <a:pPr/>
              <a:t>11</a:t>
            </a:fld>
            <a:endParaRPr lang="es-ES_tradnl" dirty="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s-ES_tradnl"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277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F7AFF-40C9-4C67-A6A3-CE636F29649B}" type="slidenum">
              <a:rPr lang="es-CO"/>
              <a:pPr fontAlgn="base">
                <a:spcBef>
                  <a:spcPct val="0"/>
                </a:spcBef>
                <a:spcAft>
                  <a:spcPct val="0"/>
                </a:spcAft>
                <a:defRPr/>
              </a:pPr>
              <a:t>113</a:t>
            </a:fld>
            <a:endParaRPr lang="es-C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35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DF6686-9221-46D9-BCC1-2D847C7F2BDF}" type="slidenum">
              <a:rPr lang="es-CO"/>
              <a:pPr fontAlgn="base">
                <a:spcBef>
                  <a:spcPct val="0"/>
                </a:spcBef>
                <a:spcAft>
                  <a:spcPct val="0"/>
                </a:spcAft>
                <a:defRPr/>
              </a:pPr>
              <a:t>119</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D40157-9910-4912-A2A0-76E890CBBE8E}" type="slidenum">
              <a:rPr lang="es-CO"/>
              <a:pPr fontAlgn="base">
                <a:spcBef>
                  <a:spcPct val="0"/>
                </a:spcBef>
                <a:spcAft>
                  <a:spcPct val="0"/>
                </a:spcAft>
                <a:defRPr/>
              </a:pPr>
              <a:t>94</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Stepway</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96</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err="1" smtClean="0"/>
              <a:t>twingo</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97</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Clio</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98</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Megane</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99</a:t>
            </a:fld>
            <a:endParaRPr lang="es-C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Sandero</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100</a:t>
            </a:fld>
            <a:endParaRPr lang="es-C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Symbol</a:t>
            </a:r>
            <a:endParaRPr lang="es-CO" dirty="0"/>
          </a:p>
        </p:txBody>
      </p:sp>
      <p:sp>
        <p:nvSpPr>
          <p:cNvPr id="4" name="3 Marcador de número de diapositiva"/>
          <p:cNvSpPr>
            <a:spLocks noGrp="1"/>
          </p:cNvSpPr>
          <p:nvPr>
            <p:ph type="sldNum" sz="quarter" idx="10"/>
          </p:nvPr>
        </p:nvSpPr>
        <p:spPr/>
        <p:txBody>
          <a:bodyPr/>
          <a:lstStyle/>
          <a:p>
            <a:fld id="{E59DF26F-EB9B-4CF7-93E6-1840D48F9EBE}" type="slidenum">
              <a:rPr lang="es-CO" smtClean="0"/>
              <a:pPr/>
              <a:t>101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fld id="{A302AB3E-AFDC-47DE-830F-B40C1B0E89DF}" type="datetime1">
              <a:rPr lang="es-CO" smtClean="0"/>
              <a:pPr/>
              <a:t>03/11/2014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101643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CA10D2B1-09E0-4E34-91E1-DF1818E8EBA3}" type="datetime1">
              <a:rPr lang="es-CO" smtClean="0"/>
              <a:pPr/>
              <a:t>03/11/2014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350745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0D201B06-D94E-482B-B8EE-87DCEE9F224D}" type="datetime1">
              <a:rPr lang="es-CO" smtClean="0"/>
              <a:pPr/>
              <a:t>03/11/2014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28170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008EC415-F24D-4F57-A347-A3D560CC1CDF}" type="datetime1">
              <a:rPr lang="es-CO" smtClean="0"/>
              <a:pPr/>
              <a:t>03/11/2014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65115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88B0B48C-8AD3-43E8-90C0-A44D78EEF179}" type="datetime1">
              <a:rPr lang="es-CO" smtClean="0"/>
              <a:pPr/>
              <a:t>03/11/2014</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63175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Americana T." pitchFamily="2" charset="0"/>
              </a:defRPr>
            </a:lvl1pPr>
          </a:lstStyle>
          <a:p>
            <a:r>
              <a:rPr lang="es-ES" smtClean="0"/>
              <a:t>Haga clic para modificar el estilo de título del patrón</a:t>
            </a:r>
            <a:endParaRPr lang="es-CO" dirty="0"/>
          </a:p>
        </p:txBody>
      </p:sp>
      <p:sp>
        <p:nvSpPr>
          <p:cNvPr id="3" name="2 Marcador de contenido"/>
          <p:cNvSpPr>
            <a:spLocks noGrp="1"/>
          </p:cNvSpPr>
          <p:nvPr>
            <p:ph sz="half" idx="1"/>
          </p:nvPr>
        </p:nvSpPr>
        <p:spPr>
          <a:xfrm>
            <a:off x="457200" y="1600200"/>
            <a:ext cx="4038600" cy="4525963"/>
          </a:xfrm>
        </p:spPr>
        <p:txBody>
          <a:bodyPr/>
          <a:lstStyle>
            <a:lvl1pPr>
              <a:defRPr sz="2800">
                <a:latin typeface="Americana T." pitchFamily="2" charset="0"/>
              </a:defRPr>
            </a:lvl1pPr>
            <a:lvl2pPr>
              <a:defRPr sz="2400">
                <a:latin typeface="Americana T." pitchFamily="2" charset="0"/>
              </a:defRPr>
            </a:lvl2pPr>
            <a:lvl3pPr>
              <a:defRPr sz="2000">
                <a:latin typeface="Americana T." pitchFamily="2" charset="0"/>
              </a:defRPr>
            </a:lvl3pPr>
            <a:lvl4pPr>
              <a:defRPr sz="1800">
                <a:latin typeface="Americana T." pitchFamily="2" charset="0"/>
              </a:defRPr>
            </a:lvl4pPr>
            <a:lvl5pPr>
              <a:defRPr sz="1800">
                <a:latin typeface="Americana T." pitchFamily="2"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4" name="3 Marcador de contenido"/>
          <p:cNvSpPr>
            <a:spLocks noGrp="1"/>
          </p:cNvSpPr>
          <p:nvPr>
            <p:ph sz="half" idx="2"/>
          </p:nvPr>
        </p:nvSpPr>
        <p:spPr>
          <a:xfrm>
            <a:off x="4648200" y="1600200"/>
            <a:ext cx="4038600" cy="4525963"/>
          </a:xfrm>
        </p:spPr>
        <p:txBody>
          <a:bodyPr/>
          <a:lstStyle>
            <a:lvl1pPr>
              <a:defRPr sz="2800">
                <a:latin typeface="Americana T." pitchFamily="2" charset="0"/>
              </a:defRPr>
            </a:lvl1pPr>
            <a:lvl2pPr>
              <a:defRPr sz="2400">
                <a:latin typeface="Americana T." pitchFamily="2" charset="0"/>
              </a:defRPr>
            </a:lvl2pPr>
            <a:lvl3pPr>
              <a:defRPr sz="2000">
                <a:latin typeface="Americana T." pitchFamily="2" charset="0"/>
              </a:defRPr>
            </a:lvl3pPr>
            <a:lvl4pPr>
              <a:defRPr sz="1800">
                <a:latin typeface="Americana T." pitchFamily="2" charset="0"/>
              </a:defRPr>
            </a:lvl4pPr>
            <a:lvl5pPr>
              <a:defRPr sz="1800">
                <a:latin typeface="Americana T." pitchFamily="2" charset="0"/>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5" name="3 Marcador de fecha"/>
          <p:cNvSpPr>
            <a:spLocks noGrp="1"/>
          </p:cNvSpPr>
          <p:nvPr>
            <p:ph type="dt" sz="half" idx="10"/>
          </p:nvPr>
        </p:nvSpPr>
        <p:spPr/>
        <p:txBody>
          <a:bodyPr/>
          <a:lstStyle>
            <a:lvl1pPr>
              <a:defRPr/>
            </a:lvl1pPr>
          </a:lstStyle>
          <a:p>
            <a:fld id="{8BAF1E20-71F6-48B8-8CB7-58DB2556E969}" type="datetime1">
              <a:rPr lang="es-CO" smtClean="0"/>
              <a:pPr/>
              <a:t>03/11/2014</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4146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fld id="{6E9CC55C-E8D0-426F-9535-05405640BAA1}" type="datetime1">
              <a:rPr lang="es-CO" smtClean="0"/>
              <a:pPr/>
              <a:t>03/11/2014</a:t>
            </a:fld>
            <a:endParaRPr lang="es-CO"/>
          </a:p>
        </p:txBody>
      </p:sp>
      <p:sp>
        <p:nvSpPr>
          <p:cNvPr id="8" name="4 Marcador de pie de página"/>
          <p:cNvSpPr>
            <a:spLocks noGrp="1"/>
          </p:cNvSpPr>
          <p:nvPr>
            <p:ph type="ftr" sz="quarter" idx="11"/>
          </p:nvPr>
        </p:nvSpPr>
        <p:spPr/>
        <p:txBody>
          <a:bodyPr/>
          <a:lstStyle>
            <a:lvl1pPr>
              <a:defRPr/>
            </a:lvl1pPr>
          </a:lstStyle>
          <a:p>
            <a:endParaRPr lang="es-CO"/>
          </a:p>
        </p:txBody>
      </p:sp>
      <p:sp>
        <p:nvSpPr>
          <p:cNvPr id="9"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12648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fld id="{76C8EFDD-0A29-4282-A0CB-7492D0701A31}" type="datetime1">
              <a:rPr lang="es-CO" smtClean="0"/>
              <a:pPr/>
              <a:t>03/11/2014</a:t>
            </a:fld>
            <a:endParaRPr lang="es-CO"/>
          </a:p>
        </p:txBody>
      </p:sp>
      <p:sp>
        <p:nvSpPr>
          <p:cNvPr id="4" name="4 Marcador de pie de página"/>
          <p:cNvSpPr>
            <a:spLocks noGrp="1"/>
          </p:cNvSpPr>
          <p:nvPr>
            <p:ph type="ftr" sz="quarter" idx="11"/>
          </p:nvPr>
        </p:nvSpPr>
        <p:spPr/>
        <p:txBody>
          <a:bodyPr/>
          <a:lstStyle>
            <a:lvl1pPr>
              <a:defRPr/>
            </a:lvl1pPr>
          </a:lstStyle>
          <a:p>
            <a:endParaRPr lang="es-CO"/>
          </a:p>
        </p:txBody>
      </p:sp>
      <p:sp>
        <p:nvSpPr>
          <p:cNvPr id="5"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235123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D5DA9F28-F985-4838-8C1A-D199BF28A19E}" type="datetime1">
              <a:rPr lang="es-CO" smtClean="0"/>
              <a:pPr/>
              <a:t>03/11/2014</a:t>
            </a:fld>
            <a:endParaRPr lang="es-CO"/>
          </a:p>
        </p:txBody>
      </p:sp>
      <p:sp>
        <p:nvSpPr>
          <p:cNvPr id="3" name="4 Marcador de pie de página"/>
          <p:cNvSpPr>
            <a:spLocks noGrp="1"/>
          </p:cNvSpPr>
          <p:nvPr>
            <p:ph type="ftr" sz="quarter" idx="11"/>
          </p:nvPr>
        </p:nvSpPr>
        <p:spPr/>
        <p:txBody>
          <a:bodyPr/>
          <a:lstStyle>
            <a:lvl1pPr>
              <a:defRPr/>
            </a:lvl1pPr>
          </a:lstStyle>
          <a:p>
            <a:endParaRPr lang="es-CO"/>
          </a:p>
        </p:txBody>
      </p:sp>
      <p:sp>
        <p:nvSpPr>
          <p:cNvPr id="4"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368964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17FE7C21-6E40-4639-A658-A96ABB923CF3}" type="datetime1">
              <a:rPr lang="es-CO" smtClean="0"/>
              <a:pPr/>
              <a:t>03/11/2014</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136299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0ABADD3F-E4C4-4EB3-BCBC-7EF2A3B6321F}" type="datetime1">
              <a:rPr lang="es-CO" smtClean="0"/>
              <a:pPr/>
              <a:t>03/11/2014</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0A3481F6-1F0B-465F-A08F-1EB75B263486}" type="slidenum">
              <a:rPr lang="es-CO" smtClean="0"/>
              <a:pPr/>
              <a:t>‹Nº›</a:t>
            </a:fld>
            <a:endParaRPr lang="es-CO"/>
          </a:p>
        </p:txBody>
      </p:sp>
    </p:spTree>
    <p:extLst>
      <p:ext uri="{BB962C8B-B14F-4D97-AF65-F5344CB8AC3E}">
        <p14:creationId xmlns:p14="http://schemas.microsoft.com/office/powerpoint/2010/main" val="259763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A7A4E52E-A134-4BFA-92BD-D70074922C4B}" type="datetime1">
              <a:rPr lang="es-CO" smtClean="0"/>
              <a:pPr/>
              <a:t>03/11/2014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0A3481F6-1F0B-465F-A08F-1EB75B263486}"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10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10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63.png"/><Relationship Id="rId5" Type="http://schemas.openxmlformats.org/officeDocument/2006/relationships/image" Target="../media/image79.png"/><Relationship Id="rId4" Type="http://schemas.openxmlformats.org/officeDocument/2006/relationships/image" Target="../media/image1.jpeg"/></Relationships>
</file>

<file path=ppt/slides/_rels/slide10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1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1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hyperlink" Target="http://www.google.com.co/imgres?imgurl=http://entregeeks.files.wordpress.com/2008/04/ibmracetrack.jpg&amp;imgrefurl=http://entregeeks.wordpress.com/2008/04/11/ibm-racetrack/&amp;usg=__Yd3x6gSKfvS7vCUlv6coAuD9lpE=&amp;h=338&amp;w=560&amp;sz=48&amp;hl=es&amp;start=119&amp;zoom=1&amp;itbs=1&amp;tbnid=Jfi7D_l4yq2sIM:&amp;tbnh=80&amp;tbnw=133&amp;prev=/images?q=ibm&amp;start=100&amp;hl=es&amp;sa=N&amp;gbv=2&amp;ndsp=20&amp;tbs=isch: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google.com.co/imgres?imgurl=http://revistalabarra.com.co/guia/files/offers/732-896.jpg&amp;imgrefurl=http://www.revistalabarra.com.co/guia/listing_offers_images.php?id=3223&amp;offer_id=732&amp;usg=__3aMynzOgvo7cEQw6jSntxBwuJdw=&amp;h=398&amp;w=600&amp;sz=127&amp;hl=es&amp;start=43&amp;zoom=1&amp;itbs=1&amp;tbnid=aVCFFeTUDvsHaM:&amp;tbnh=90&amp;tbnw=135&amp;prev=/images?q=makro&amp;start=40&amp;hl=es&amp;sa=N&amp;gbv=2&amp;ndsp=20&amp;tbs=isch:1" TargetMode="Externa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21.xml.rels><?xml version="1.0" encoding="UTF-8" standalone="yes"?>
<Relationships xmlns="http://schemas.openxmlformats.org/package/2006/relationships"><Relationship Id="rId2" Type="http://schemas.openxmlformats.org/officeDocument/2006/relationships/hyperlink" Target="../Mercadeo%20Videos/Estudiar%20el%20entorno.mpe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0-Art&#237;culos%20por%20materias%20y%20Casos%20por%20materias/Casos%20de%20Mercadeo/Petroleo4,%20En%20uno%20de%20cada%20dos%20pozos%20se%20est&#225;%20encontrando%20petr&#243;leo.docx"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2-Creaci&#243;n%20de%20Empresas%20II/De_lo_que_es_capaz_nuestro_cerebro_(8).pps"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ercadeo%20Videos/Eye%20Tracking%20aplicado%20al%20punto%20de%20venta%20(1).avi"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www.youtube.com/watch?v=4WvcS2jawas" TargetMode="External"/><Relationship Id="rId5" Type="http://schemas.openxmlformats.org/officeDocument/2006/relationships/hyperlink" Target="http://www.youtube.com/watch?v=Z2dC7U21fso" TargetMode="External"/><Relationship Id="rId4" Type="http://schemas.openxmlformats.org/officeDocument/2006/relationships/hyperlink" Target="http://www.youtube.com/watch?v=W6VUlFOjC18"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nflacion.com.co/tag/precio-gasolina-2011"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is%20Videos/Chavez%20Expropia%20a%20Burguesitos.flv"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ercadeo%20Videos/Colombia2025.av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banrep.gov.co/"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www.dane.gov.co/daneweb_V09/index.php?searchword=pib&amp;ordering=&amp;searchphrase=all&amp;Itemid=1&amp;option=com_search"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Mercadeo%20Videos/Qu&#233;+es+es...wmv"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youtube.com/watch?v=uDCX-tbIb3U" TargetMode="External"/><Relationship Id="rId2" Type="http://schemas.openxmlformats.org/officeDocument/2006/relationships/hyperlink" Target="http://www.youtube.com/watch?v=nndA_NCRpI4"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59.jpeg"/><Relationship Id="rId4" Type="http://schemas.openxmlformats.org/officeDocument/2006/relationships/image" Target="../media/image62.png"/><Relationship Id="rId9" Type="http://schemas.openxmlformats.org/officeDocument/2006/relationships/image" Target="../media/image67.png"/></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44824"/>
            <a:ext cx="8613648" cy="714384"/>
          </a:xfrm>
          <a:noFill/>
          <a:ln>
            <a:noFill/>
          </a:ln>
        </p:spPr>
        <p:txBody>
          <a:bodyPr vert="horz" wrap="square" lIns="91440" tIns="45720" rIns="91440" bIns="45720" numCol="1" anchor="t" anchorCtr="0" compatLnSpc="1">
            <a:prstTxWarp prst="textNoShape">
              <a:avLst/>
            </a:prstTxWarp>
          </a:bodyPr>
          <a:lstStyle/>
          <a:p>
            <a:pPr algn="ctr"/>
            <a:r>
              <a:rPr lang="es-CO" dirty="0">
                <a:latin typeface="Americana T." pitchFamily="2" charset="0"/>
              </a:rPr>
              <a:t>Fundamentos de Mercadeo</a:t>
            </a:r>
            <a:endParaRPr lang="es-CO" dirty="0">
              <a:latin typeface="Americana T." pitchFamily="2" charset="0"/>
            </a:endParaRPr>
          </a:p>
        </p:txBody>
      </p:sp>
      <p:sp>
        <p:nvSpPr>
          <p:cNvPr id="3" name="2 Marcador de texto"/>
          <p:cNvSpPr>
            <a:spLocks noGrp="1"/>
          </p:cNvSpPr>
          <p:nvPr>
            <p:ph type="body" idx="1"/>
          </p:nvPr>
        </p:nvSpPr>
        <p:spPr>
          <a:xfrm>
            <a:off x="179512" y="3284984"/>
            <a:ext cx="8856984" cy="2664296"/>
          </a:xfrm>
        </p:spPr>
        <p:txBody>
          <a:bodyPr>
            <a:normAutofit fontScale="85000" lnSpcReduction="20000"/>
          </a:bodyPr>
          <a:lstStyle/>
          <a:p>
            <a:r>
              <a:rPr lang="es-CO" sz="3000" b="1" dirty="0" smtClean="0">
                <a:solidFill>
                  <a:schemeClr val="tx1"/>
                </a:solidFill>
                <a:latin typeface="Americana T." pitchFamily="2" charset="0"/>
              </a:rPr>
              <a:t>Diego Alejandro Echavarría Velásquez</a:t>
            </a:r>
            <a:endParaRPr lang="es-CO" sz="3000" b="1" dirty="0" smtClean="0">
              <a:solidFill>
                <a:schemeClr val="tx1"/>
              </a:solidFill>
              <a:latin typeface="Americana T." pitchFamily="2" charset="0"/>
            </a:endParaRPr>
          </a:p>
          <a:p>
            <a:r>
              <a:rPr lang="es-CO" sz="2200" dirty="0" smtClean="0">
                <a:solidFill>
                  <a:schemeClr val="tx1"/>
                </a:solidFill>
                <a:latin typeface="Americana T." pitchFamily="2" charset="0"/>
              </a:rPr>
              <a:t>Profesional en Mercadeo con énfasis en negocios </a:t>
            </a:r>
            <a:r>
              <a:rPr lang="es-CO" sz="2200" dirty="0" smtClean="0">
                <a:solidFill>
                  <a:schemeClr val="tx1"/>
                </a:solidFill>
                <a:latin typeface="Americana T." pitchFamily="2" charset="0"/>
              </a:rPr>
              <a:t>internacionales UCC</a:t>
            </a:r>
            <a:endParaRPr lang="es-CO" sz="2200" dirty="0" smtClean="0">
              <a:solidFill>
                <a:schemeClr val="tx1"/>
              </a:solidFill>
              <a:latin typeface="Americana T." pitchFamily="2" charset="0"/>
            </a:endParaRPr>
          </a:p>
          <a:p>
            <a:r>
              <a:rPr lang="es-CO" sz="2200" dirty="0" smtClean="0">
                <a:solidFill>
                  <a:schemeClr val="tx1"/>
                </a:solidFill>
                <a:latin typeface="Americana T." pitchFamily="2" charset="0"/>
              </a:rPr>
              <a:t>MBA Administración de Empresas con énfasis en Gerencia de Proyectos</a:t>
            </a:r>
            <a:r>
              <a:rPr lang="es-CO" sz="2200" dirty="0" smtClean="0">
                <a:solidFill>
                  <a:schemeClr val="tx1"/>
                </a:solidFill>
                <a:latin typeface="Americana T." pitchFamily="2" charset="0"/>
              </a:rPr>
              <a:t>. EAFIT</a:t>
            </a:r>
          </a:p>
          <a:p>
            <a:r>
              <a:rPr lang="es-CO" sz="2200" dirty="0" smtClean="0">
                <a:solidFill>
                  <a:schemeClr val="tx1"/>
                </a:solidFill>
                <a:latin typeface="Americana T." pitchFamily="2" charset="0"/>
              </a:rPr>
              <a:t>Docente FUSM en las áreas Administrativas – Mercadeo – Servicio al cliente - Ventas .</a:t>
            </a:r>
          </a:p>
          <a:p>
            <a:r>
              <a:rPr lang="es-CO" sz="2200" dirty="0" smtClean="0">
                <a:solidFill>
                  <a:schemeClr val="tx1"/>
                </a:solidFill>
                <a:latin typeface="Americana T." pitchFamily="2" charset="0"/>
              </a:rPr>
              <a:t>Consultor y asesor empresarial.</a:t>
            </a:r>
            <a:endParaRPr lang="es-CO" sz="2200" dirty="0" smtClean="0">
              <a:solidFill>
                <a:schemeClr val="tx1"/>
              </a:solidFill>
              <a:latin typeface="Americana T." pitchFamily="2" charset="0"/>
            </a:endParaRPr>
          </a:p>
          <a:p>
            <a:r>
              <a:rPr lang="es-CO" sz="2600" dirty="0" smtClean="0">
                <a:solidFill>
                  <a:schemeClr val="tx1"/>
                </a:solidFill>
                <a:latin typeface="Americana T." pitchFamily="2" charset="0"/>
              </a:rPr>
              <a:t>diegoaechavarria@gmail.com</a:t>
            </a:r>
            <a:endParaRPr lang="es-CO" sz="2600" dirty="0" smtClean="0">
              <a:solidFill>
                <a:schemeClr val="tx1"/>
              </a:solidFill>
              <a:latin typeface="Americana T." pitchFamily="2" charset="0"/>
            </a:endParaRPr>
          </a:p>
          <a:p>
            <a:r>
              <a:rPr lang="es-CO" sz="2600" dirty="0" smtClean="0">
                <a:solidFill>
                  <a:schemeClr val="tx1"/>
                </a:solidFill>
                <a:latin typeface="Americana T." pitchFamily="2" charset="0"/>
              </a:rPr>
              <a:t>Cel</a:t>
            </a:r>
            <a:r>
              <a:rPr lang="es-CO" sz="2600" dirty="0" smtClean="0">
                <a:solidFill>
                  <a:schemeClr val="tx1"/>
                </a:solidFill>
                <a:latin typeface="Americana T." pitchFamily="2" charset="0"/>
              </a:rPr>
              <a:t>. 313 628 9945</a:t>
            </a:r>
            <a:endParaRPr lang="es-CO" sz="2600" dirty="0">
              <a:solidFill>
                <a:schemeClr val="tx1"/>
              </a:solidFill>
              <a:latin typeface="Americana 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1035"/>
          <p:cNvSpPr txBox="1">
            <a:spLocks noChangeArrowheads="1"/>
          </p:cNvSpPr>
          <p:nvPr/>
        </p:nvSpPr>
        <p:spPr bwMode="auto">
          <a:xfrm>
            <a:off x="755576" y="3073744"/>
            <a:ext cx="7924800" cy="2587504"/>
          </a:xfrm>
          <a:prstGeom prst="rect">
            <a:avLst/>
          </a:prstGeom>
          <a:noFill/>
          <a:ln w="9525">
            <a:noFill/>
            <a:miter lim="800000"/>
            <a:headEnd/>
            <a:tailEnd/>
          </a:ln>
        </p:spPr>
        <p:txBody>
          <a:bodyPr lIns="90000" tIns="46800" rIns="90000" bIns="46800">
            <a:spAutoFit/>
          </a:bodyPr>
          <a:lstStyle/>
          <a:p>
            <a:pPr algn="l">
              <a:spcBef>
                <a:spcPts val="1200"/>
              </a:spcBef>
            </a:pPr>
            <a:r>
              <a:rPr lang="es-ES" sz="2200" b="1" u="sng" dirty="0">
                <a:solidFill>
                  <a:srgbClr val="008000"/>
                </a:solidFill>
                <a:latin typeface="Americana T." pitchFamily="2" charset="0"/>
              </a:rPr>
              <a:t>Medio de Análisis</a:t>
            </a:r>
            <a:r>
              <a:rPr lang="es-ES" sz="2200" u="sng" dirty="0">
                <a:solidFill>
                  <a:srgbClr val="008000"/>
                </a:solidFill>
                <a:latin typeface="Americana T." pitchFamily="2" charset="0"/>
              </a:rPr>
              <a:t>:</a:t>
            </a:r>
            <a:r>
              <a:rPr lang="es-ES" sz="2200" u="sng" dirty="0">
                <a:latin typeface="Americana T." pitchFamily="2" charset="0"/>
              </a:rPr>
              <a:t> </a:t>
            </a:r>
            <a:r>
              <a:rPr lang="es-ES" sz="2200" dirty="0">
                <a:latin typeface="Americana T." pitchFamily="2" charset="0"/>
              </a:rPr>
              <a:t>herramientas para </a:t>
            </a:r>
            <a:r>
              <a:rPr lang="es-ES" sz="2200" u="sng" dirty="0">
                <a:latin typeface="Americana T." pitchFamily="2" charset="0"/>
              </a:rPr>
              <a:t>conocer</a:t>
            </a:r>
            <a:r>
              <a:rPr lang="es-ES" sz="2200" dirty="0">
                <a:latin typeface="Americana T." pitchFamily="2" charset="0"/>
              </a:rPr>
              <a:t> el mercado.</a:t>
            </a:r>
          </a:p>
          <a:p>
            <a:pPr algn="l">
              <a:spcBef>
                <a:spcPts val="1200"/>
              </a:spcBef>
            </a:pPr>
            <a:endParaRPr lang="es-ES" sz="2200" dirty="0">
              <a:latin typeface="Americana T." pitchFamily="2" charset="0"/>
            </a:endParaRPr>
          </a:p>
          <a:p>
            <a:pPr algn="l">
              <a:spcBef>
                <a:spcPts val="1200"/>
              </a:spcBef>
            </a:pPr>
            <a:r>
              <a:rPr lang="es-ES" sz="2200" b="1" u="sng" dirty="0">
                <a:solidFill>
                  <a:srgbClr val="008000"/>
                </a:solidFill>
                <a:latin typeface="Americana T." pitchFamily="2" charset="0"/>
              </a:rPr>
              <a:t>Medio de Acción</a:t>
            </a:r>
            <a:r>
              <a:rPr lang="es-ES" sz="2200" u="sng" dirty="0">
                <a:solidFill>
                  <a:srgbClr val="008000"/>
                </a:solidFill>
                <a:latin typeface="Americana T." pitchFamily="2" charset="0"/>
              </a:rPr>
              <a:t>:</a:t>
            </a:r>
            <a:r>
              <a:rPr lang="es-ES" sz="2200" u="sng" dirty="0">
                <a:latin typeface="Americana T." pitchFamily="2" charset="0"/>
              </a:rPr>
              <a:t> </a:t>
            </a:r>
            <a:r>
              <a:rPr lang="es-ES" sz="2200" dirty="0">
                <a:latin typeface="Americana T." pitchFamily="2" charset="0"/>
              </a:rPr>
              <a:t>instrumentos para </a:t>
            </a:r>
            <a:r>
              <a:rPr lang="es-ES" sz="2200" u="sng" dirty="0">
                <a:latin typeface="Americana T." pitchFamily="2" charset="0"/>
              </a:rPr>
              <a:t>conquistar</a:t>
            </a:r>
            <a:r>
              <a:rPr lang="es-ES" sz="2200" dirty="0">
                <a:latin typeface="Americana T." pitchFamily="2" charset="0"/>
              </a:rPr>
              <a:t> mercados.</a:t>
            </a:r>
          </a:p>
          <a:p>
            <a:pPr algn="l">
              <a:spcBef>
                <a:spcPts val="1200"/>
              </a:spcBef>
            </a:pPr>
            <a:endParaRPr lang="es-ES" sz="2200" dirty="0">
              <a:latin typeface="Americana T." pitchFamily="2" charset="0"/>
            </a:endParaRPr>
          </a:p>
          <a:p>
            <a:pPr algn="l"/>
            <a:r>
              <a:rPr lang="es-ES" sz="2200" b="1" u="sng" dirty="0">
                <a:solidFill>
                  <a:srgbClr val="008000"/>
                </a:solidFill>
                <a:latin typeface="Americana T." pitchFamily="2" charset="0"/>
              </a:rPr>
              <a:t>Filosofía</a:t>
            </a:r>
            <a:r>
              <a:rPr lang="es-ES" sz="2200" u="sng" dirty="0">
                <a:solidFill>
                  <a:srgbClr val="008000"/>
                </a:solidFill>
                <a:latin typeface="Americana T." pitchFamily="2" charset="0"/>
              </a:rPr>
              <a:t>:</a:t>
            </a:r>
            <a:r>
              <a:rPr lang="es-ES" sz="2200" u="sng" dirty="0">
                <a:latin typeface="Americana T." pitchFamily="2" charset="0"/>
              </a:rPr>
              <a:t> sistema de pensamiento</a:t>
            </a:r>
            <a:r>
              <a:rPr lang="es-ES" sz="2200" dirty="0">
                <a:latin typeface="Americana T." pitchFamily="2" charset="0"/>
              </a:rPr>
              <a:t> que contribuye al  </a:t>
            </a:r>
          </a:p>
          <a:p>
            <a:pPr algn="l"/>
            <a:r>
              <a:rPr lang="es-ES" sz="2200" dirty="0">
                <a:latin typeface="Americana T." pitchFamily="2" charset="0"/>
              </a:rPr>
              <a:t>                desarrollo de la sociedad de consumo.</a:t>
            </a:r>
          </a:p>
        </p:txBody>
      </p:sp>
      <p:sp>
        <p:nvSpPr>
          <p:cNvPr id="6" name="5 Título"/>
          <p:cNvSpPr>
            <a:spLocks noGrp="1"/>
          </p:cNvSpPr>
          <p:nvPr>
            <p:ph type="title"/>
          </p:nvPr>
        </p:nvSpPr>
        <p:spPr>
          <a:xfrm>
            <a:off x="539552" y="1628800"/>
            <a:ext cx="8229600" cy="1368152"/>
          </a:xfrm>
        </p:spPr>
        <p:txBody>
          <a:bodyPr>
            <a:normAutofit/>
          </a:bodyPr>
          <a:lstStyle/>
          <a:p>
            <a:pPr algn="ctr"/>
            <a:r>
              <a:rPr lang="es-ES" sz="3600" b="1" dirty="0" smtClean="0">
                <a:cs typeface="Times New Roman" pitchFamily="18" charset="0"/>
              </a:rPr>
              <a:t>El Mercadeo nos sirve como:</a:t>
            </a:r>
            <a:endParaRPr lang="es-CO" sz="36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228600" y="1344886"/>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sp>
        <p:nvSpPr>
          <p:cNvPr id="22530" name="Text Box 4"/>
          <p:cNvSpPr txBox="1">
            <a:spLocks noChangeArrowheads="1"/>
          </p:cNvSpPr>
          <p:nvPr/>
        </p:nvSpPr>
        <p:spPr bwMode="auto">
          <a:xfrm>
            <a:off x="4427984" y="2381686"/>
            <a:ext cx="3313112" cy="2631490"/>
          </a:xfrm>
          <a:prstGeom prst="rect">
            <a:avLst/>
          </a:prstGeom>
          <a:noFill/>
          <a:ln w="9525">
            <a:noFill/>
            <a:miter lim="800000"/>
            <a:headEnd/>
            <a:tailEnd/>
          </a:ln>
        </p:spPr>
        <p:txBody>
          <a:bodyPr>
            <a:spAutoFit/>
          </a:bodyPr>
          <a:lstStyle>
            <a:defPPr>
              <a:defRPr lang="es-ES"/>
            </a:defPPr>
            <a:lvl1pPr marL="342900" indent="-342900">
              <a:spcBef>
                <a:spcPct val="50000"/>
              </a:spcBef>
              <a:buFont typeface="Wingdings" pitchFamily="2" charset="2"/>
              <a:buChar char="§"/>
              <a:defRPr sz="2200" b="1">
                <a:latin typeface="Americana T." pitchFamily="2" charset="0"/>
              </a:defRPr>
            </a:lvl1pPr>
          </a:lstStyle>
          <a:p>
            <a:r>
              <a:rPr lang="es-ES" dirty="0"/>
              <a:t>Angélica</a:t>
            </a:r>
            <a:endParaRPr lang="es-ES" dirty="0"/>
          </a:p>
          <a:p>
            <a:r>
              <a:rPr lang="es-ES" dirty="0"/>
              <a:t>25 años</a:t>
            </a:r>
          </a:p>
          <a:p>
            <a:r>
              <a:rPr lang="es-ES" dirty="0"/>
              <a:t>Tres años empleada en multinacional</a:t>
            </a:r>
          </a:p>
          <a:p>
            <a:r>
              <a:rPr lang="es-ES" dirty="0"/>
              <a:t>Soltera, sin planes de casarse</a:t>
            </a:r>
          </a:p>
        </p:txBody>
      </p:sp>
      <p:pic>
        <p:nvPicPr>
          <p:cNvPr id="22531" name="Picture 5"/>
          <p:cNvPicPr>
            <a:picLocks noChangeAspect="1" noChangeArrowheads="1"/>
          </p:cNvPicPr>
          <p:nvPr/>
        </p:nvPicPr>
        <p:blipFill>
          <a:blip r:embed="rId3" cstate="print"/>
          <a:srcRect/>
          <a:stretch>
            <a:fillRect/>
          </a:stretch>
        </p:blipFill>
        <p:spPr bwMode="auto">
          <a:xfrm>
            <a:off x="1397124" y="2386533"/>
            <a:ext cx="2614086" cy="3634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228600" y="1632918"/>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sp>
        <p:nvSpPr>
          <p:cNvPr id="23554" name="Text Box 4"/>
          <p:cNvSpPr txBox="1">
            <a:spLocks noChangeArrowheads="1"/>
          </p:cNvSpPr>
          <p:nvPr/>
        </p:nvSpPr>
        <p:spPr bwMode="auto">
          <a:xfrm>
            <a:off x="5436096" y="2708920"/>
            <a:ext cx="3313112" cy="2800767"/>
          </a:xfrm>
          <a:prstGeom prst="rect">
            <a:avLst/>
          </a:prstGeom>
          <a:noFill/>
          <a:ln w="9525">
            <a:noFill/>
            <a:miter lim="800000"/>
            <a:headEnd/>
            <a:tailEnd/>
          </a:ln>
        </p:spPr>
        <p:txBody>
          <a:bodyPr>
            <a:spAutoFit/>
          </a:bodyPr>
          <a:lstStyle>
            <a:defPPr>
              <a:defRPr lang="es-ES"/>
            </a:defPPr>
            <a:lvl1pPr marL="342900" indent="-342900">
              <a:spcBef>
                <a:spcPct val="50000"/>
              </a:spcBef>
              <a:buFont typeface="Wingdings" pitchFamily="2" charset="2"/>
              <a:buChar char="§"/>
              <a:defRPr sz="2200" b="1">
                <a:latin typeface="Americana T." pitchFamily="2" charset="0"/>
              </a:defRPr>
            </a:lvl1pPr>
          </a:lstStyle>
          <a:p>
            <a:r>
              <a:rPr lang="es-ES" dirty="0"/>
              <a:t>Ana y Jaime</a:t>
            </a:r>
          </a:p>
          <a:p>
            <a:r>
              <a:rPr lang="es-ES" dirty="0"/>
              <a:t>Familia madura</a:t>
            </a:r>
          </a:p>
          <a:p>
            <a:r>
              <a:rPr lang="es-ES" dirty="0"/>
              <a:t>Estrato 3-4</a:t>
            </a:r>
          </a:p>
          <a:p>
            <a:r>
              <a:rPr lang="es-ES" dirty="0"/>
              <a:t>Dos hijos mayores de 10 años</a:t>
            </a:r>
          </a:p>
          <a:p>
            <a:r>
              <a:rPr lang="es-ES" dirty="0"/>
              <a:t>15 años de casados</a:t>
            </a:r>
          </a:p>
        </p:txBody>
      </p:sp>
      <p:pic>
        <p:nvPicPr>
          <p:cNvPr id="23555" name="Picture 5"/>
          <p:cNvPicPr>
            <a:picLocks noChangeAspect="1" noChangeArrowheads="1"/>
          </p:cNvPicPr>
          <p:nvPr/>
        </p:nvPicPr>
        <p:blipFill>
          <a:blip r:embed="rId3" cstate="print"/>
          <a:srcRect/>
          <a:stretch>
            <a:fillRect/>
          </a:stretch>
        </p:blipFill>
        <p:spPr bwMode="auto">
          <a:xfrm>
            <a:off x="1475656" y="2844899"/>
            <a:ext cx="333375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228600" y="1344886"/>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sp>
        <p:nvSpPr>
          <p:cNvPr id="24578" name="Text Box 4"/>
          <p:cNvSpPr txBox="1">
            <a:spLocks noChangeArrowheads="1"/>
          </p:cNvSpPr>
          <p:nvPr/>
        </p:nvSpPr>
        <p:spPr bwMode="auto">
          <a:xfrm>
            <a:off x="5723384" y="2622971"/>
            <a:ext cx="3313112" cy="2462213"/>
          </a:xfrm>
          <a:prstGeom prst="rect">
            <a:avLst/>
          </a:prstGeom>
          <a:noFill/>
          <a:ln w="9525">
            <a:noFill/>
            <a:miter lim="800000"/>
            <a:headEnd/>
            <a:tailEnd/>
          </a:ln>
        </p:spPr>
        <p:txBody>
          <a:bodyPr>
            <a:spAutoFit/>
          </a:bodyPr>
          <a:lstStyle>
            <a:defPPr>
              <a:defRPr lang="es-ES"/>
            </a:defPPr>
            <a:lvl1pPr marL="342900" indent="-342900">
              <a:spcBef>
                <a:spcPct val="50000"/>
              </a:spcBef>
              <a:buFont typeface="Wingdings" pitchFamily="2" charset="2"/>
              <a:buChar char="§"/>
              <a:defRPr sz="2200" b="1">
                <a:latin typeface="Americana T." pitchFamily="2" charset="0"/>
              </a:defRPr>
            </a:lvl1pPr>
          </a:lstStyle>
          <a:p>
            <a:r>
              <a:rPr lang="es-ES" dirty="0"/>
              <a:t>Lina y Pedro</a:t>
            </a:r>
          </a:p>
          <a:p>
            <a:r>
              <a:rPr lang="es-ES" dirty="0"/>
              <a:t>Familia joven</a:t>
            </a:r>
          </a:p>
          <a:p>
            <a:r>
              <a:rPr lang="es-ES" dirty="0"/>
              <a:t>Estrato 3-4</a:t>
            </a:r>
          </a:p>
          <a:p>
            <a:r>
              <a:rPr lang="es-ES" dirty="0"/>
              <a:t>Dos hijos</a:t>
            </a:r>
          </a:p>
          <a:p>
            <a:r>
              <a:rPr lang="es-ES" dirty="0"/>
              <a:t>5 años de casados</a:t>
            </a:r>
          </a:p>
        </p:txBody>
      </p:sp>
      <p:pic>
        <p:nvPicPr>
          <p:cNvPr id="24579" name="Picture 5"/>
          <p:cNvPicPr>
            <a:picLocks noChangeAspect="1" noChangeArrowheads="1"/>
          </p:cNvPicPr>
          <p:nvPr/>
        </p:nvPicPr>
        <p:blipFill>
          <a:blip r:embed="rId3" cstate="print"/>
          <a:srcRect/>
          <a:stretch>
            <a:fillRect/>
          </a:stretch>
        </p:blipFill>
        <p:spPr bwMode="auto">
          <a:xfrm>
            <a:off x="1331640" y="2603028"/>
            <a:ext cx="3816350" cy="277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228600" y="1196752"/>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sp>
        <p:nvSpPr>
          <p:cNvPr id="25602" name="Text Box 4"/>
          <p:cNvSpPr txBox="1">
            <a:spLocks noChangeArrowheads="1"/>
          </p:cNvSpPr>
          <p:nvPr/>
        </p:nvSpPr>
        <p:spPr bwMode="auto">
          <a:xfrm>
            <a:off x="5148064" y="2170509"/>
            <a:ext cx="3313112" cy="2800767"/>
          </a:xfrm>
          <a:prstGeom prst="rect">
            <a:avLst/>
          </a:prstGeom>
          <a:noFill/>
          <a:ln w="9525">
            <a:noFill/>
            <a:miter lim="800000"/>
            <a:headEnd/>
            <a:tailEnd/>
          </a:ln>
        </p:spPr>
        <p:txBody>
          <a:bodyPr>
            <a:spAutoFit/>
          </a:bodyPr>
          <a:lstStyle>
            <a:defPPr>
              <a:defRPr lang="es-ES"/>
            </a:defPPr>
            <a:lvl1pPr marL="342900" indent="-342900">
              <a:spcBef>
                <a:spcPct val="50000"/>
              </a:spcBef>
              <a:buFont typeface="Wingdings" pitchFamily="2" charset="2"/>
              <a:buChar char="§"/>
              <a:defRPr sz="2200" b="1">
                <a:latin typeface="Americana T." pitchFamily="2" charset="0"/>
              </a:defRPr>
            </a:lvl1pPr>
          </a:lstStyle>
          <a:p>
            <a:r>
              <a:rPr lang="es-ES" dirty="0"/>
              <a:t>Samuel</a:t>
            </a:r>
          </a:p>
          <a:p>
            <a:r>
              <a:rPr lang="es-ES" dirty="0"/>
              <a:t>49 años</a:t>
            </a:r>
          </a:p>
          <a:p>
            <a:r>
              <a:rPr lang="es-ES" dirty="0"/>
              <a:t>Gerente en multinacional</a:t>
            </a:r>
          </a:p>
          <a:p>
            <a:r>
              <a:rPr lang="es-ES" dirty="0"/>
              <a:t>Ama el golf</a:t>
            </a:r>
          </a:p>
          <a:p>
            <a:r>
              <a:rPr lang="es-ES" dirty="0"/>
              <a:t>Casado</a:t>
            </a:r>
          </a:p>
        </p:txBody>
      </p:sp>
      <p:pic>
        <p:nvPicPr>
          <p:cNvPr id="25603" name="Picture 5"/>
          <p:cNvPicPr>
            <a:picLocks noChangeAspect="1" noChangeArrowheads="1"/>
          </p:cNvPicPr>
          <p:nvPr/>
        </p:nvPicPr>
        <p:blipFill>
          <a:blip r:embed="rId3" cstate="print"/>
          <a:srcRect/>
          <a:stretch>
            <a:fillRect/>
          </a:stretch>
        </p:blipFill>
        <p:spPr bwMode="auto">
          <a:xfrm>
            <a:off x="1850132" y="2170509"/>
            <a:ext cx="2458275" cy="3850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p:cNvSpPr>
          <p:nvPr>
            <p:ph type="title"/>
          </p:nvPr>
        </p:nvSpPr>
        <p:spPr>
          <a:xfrm>
            <a:off x="685800" y="1916832"/>
            <a:ext cx="7772400" cy="1470025"/>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Renault</a:t>
            </a:r>
          </a:p>
        </p:txBody>
      </p:sp>
      <p:sp>
        <p:nvSpPr>
          <p:cNvPr id="26626" name="Rectangle 5"/>
          <p:cNvSpPr>
            <a:spLocks noGrp="1"/>
          </p:cNvSpPr>
          <p:nvPr>
            <p:ph type="subTitle" idx="4294967295"/>
          </p:nvPr>
        </p:nvSpPr>
        <p:spPr>
          <a:xfrm>
            <a:off x="1555576" y="3140968"/>
            <a:ext cx="6400800" cy="792088"/>
          </a:xfrm>
        </p:spPr>
        <p:txBody>
          <a:bodyPr/>
          <a:lstStyle/>
          <a:p>
            <a:pPr marL="0" indent="0" algn="ctr"/>
            <a:r>
              <a:rPr lang="es-ES" dirty="0" smtClean="0"/>
              <a:t>Segmentación  por  vehículo</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a:xfrm>
            <a:off x="-180528" y="980728"/>
            <a:ext cx="8305800" cy="1143000"/>
          </a:xfrm>
          <a:noFill/>
          <a:ln>
            <a:noFill/>
          </a:ln>
        </p:spPr>
        <p:txBody>
          <a:bodyPr vert="horz" wrap="square" lIns="91440" tIns="45720" rIns="91440" bIns="45720" numCol="1" anchor="ctr" anchorCtr="0" compatLnSpc="1">
            <a:prstTxWarp prst="textNoShape">
              <a:avLst/>
            </a:prstTxWarp>
            <a:noAutofit/>
          </a:bodyPr>
          <a:lstStyle/>
          <a:p>
            <a:r>
              <a:rPr lang="es-CO" sz="4000" b="1" dirty="0">
                <a:latin typeface="Americana T." pitchFamily="2" charset="0"/>
              </a:rPr>
              <a:t>Twingo Es otro cuento</a:t>
            </a:r>
          </a:p>
        </p:txBody>
      </p:sp>
      <p:pic>
        <p:nvPicPr>
          <p:cNvPr id="27650" name="Picture 24"/>
          <p:cNvPicPr>
            <a:picLocks noChangeAspect="1" noChangeArrowheads="1"/>
          </p:cNvPicPr>
          <p:nvPr/>
        </p:nvPicPr>
        <p:blipFill>
          <a:blip r:embed="rId3" cstate="print"/>
          <a:srcRect/>
          <a:stretch>
            <a:fillRect/>
          </a:stretch>
        </p:blipFill>
        <p:spPr bwMode="auto">
          <a:xfrm>
            <a:off x="1547664" y="1916832"/>
            <a:ext cx="5040560" cy="2638954"/>
          </a:xfrm>
          <a:prstGeom prst="rect">
            <a:avLst/>
          </a:prstGeom>
          <a:noFill/>
          <a:ln w="9525">
            <a:noFill/>
            <a:miter lim="800000"/>
            <a:headEnd/>
            <a:tailEnd/>
          </a:ln>
        </p:spPr>
      </p:pic>
      <p:pic>
        <p:nvPicPr>
          <p:cNvPr id="27651" name="Picture 25"/>
          <p:cNvPicPr>
            <a:picLocks noChangeAspect="1" noChangeArrowheads="1"/>
          </p:cNvPicPr>
          <p:nvPr/>
        </p:nvPicPr>
        <p:blipFill>
          <a:blip r:embed="rId4" cstate="print"/>
          <a:srcRect/>
          <a:stretch>
            <a:fillRect/>
          </a:stretch>
        </p:blipFill>
        <p:spPr bwMode="auto">
          <a:xfrm>
            <a:off x="4572000" y="4439235"/>
            <a:ext cx="4248150" cy="1673225"/>
          </a:xfrm>
          <a:prstGeom prst="rect">
            <a:avLst/>
          </a:prstGeom>
          <a:noFill/>
          <a:ln w="9525">
            <a:noFill/>
            <a:miter lim="800000"/>
            <a:headEnd/>
            <a:tailEnd/>
          </a:ln>
        </p:spPr>
      </p:pic>
      <p:sp>
        <p:nvSpPr>
          <p:cNvPr id="5" name="4 CuadroTexto"/>
          <p:cNvSpPr txBox="1"/>
          <p:nvPr/>
        </p:nvSpPr>
        <p:spPr>
          <a:xfrm>
            <a:off x="1529849" y="5589240"/>
            <a:ext cx="1728192" cy="523220"/>
          </a:xfrm>
          <a:prstGeom prst="rect">
            <a:avLst/>
          </a:prstGeom>
          <a:noFill/>
        </p:spPr>
        <p:txBody>
          <a:bodyPr wrap="square" rtlCol="0">
            <a:spAutoFit/>
          </a:bodyPr>
          <a:lstStyle/>
          <a:p>
            <a:r>
              <a:rPr lang="es-CO" sz="2800" dirty="0" smtClean="0">
                <a:latin typeface="Americana T." pitchFamily="2" charset="0"/>
              </a:rPr>
              <a:t>Carolina</a:t>
            </a:r>
            <a:endParaRPr lang="es-CO" sz="2800" dirty="0">
              <a:latin typeface="Americana T." pitchFamily="2"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a:xfrm>
            <a:off x="35496" y="980728"/>
            <a:ext cx="8229600" cy="1143000"/>
          </a:xfrm>
          <a:noFill/>
          <a:ln>
            <a:noFill/>
          </a:ln>
        </p:spPr>
        <p:txBody>
          <a:bodyPr vert="horz" wrap="square" lIns="91440" tIns="45720" rIns="91440" bIns="45720" numCol="1" anchor="ctr" anchorCtr="0" compatLnSpc="1">
            <a:prstTxWarp prst="textNoShape">
              <a:avLst/>
            </a:prstTxWarp>
            <a:noAutofit/>
          </a:bodyPr>
          <a:lstStyle/>
          <a:p>
            <a:r>
              <a:rPr lang="es-CO" sz="4000" b="1" dirty="0">
                <a:latin typeface="Americana T." pitchFamily="2" charset="0"/>
              </a:rPr>
              <a:t>Clio un joven bien preparado</a:t>
            </a:r>
          </a:p>
        </p:txBody>
      </p:sp>
      <p:pic>
        <p:nvPicPr>
          <p:cNvPr id="29698" name="Picture 6"/>
          <p:cNvPicPr>
            <a:picLocks noChangeAspect="1" noChangeArrowheads="1"/>
          </p:cNvPicPr>
          <p:nvPr/>
        </p:nvPicPr>
        <p:blipFill>
          <a:blip r:embed="rId3" cstate="print"/>
          <a:srcRect/>
          <a:stretch>
            <a:fillRect/>
          </a:stretch>
        </p:blipFill>
        <p:spPr bwMode="auto">
          <a:xfrm>
            <a:off x="4777632" y="4617491"/>
            <a:ext cx="4146550" cy="1547813"/>
          </a:xfrm>
          <a:prstGeom prst="rect">
            <a:avLst/>
          </a:prstGeom>
          <a:noFill/>
          <a:ln w="9525">
            <a:noFill/>
            <a:miter lim="800000"/>
            <a:headEnd/>
            <a:tailEnd/>
          </a:ln>
        </p:spPr>
      </p:pic>
      <p:pic>
        <p:nvPicPr>
          <p:cNvPr id="29699" name="Picture 7"/>
          <p:cNvPicPr>
            <a:picLocks noChangeAspect="1" noChangeArrowheads="1"/>
          </p:cNvPicPr>
          <p:nvPr/>
        </p:nvPicPr>
        <p:blipFill>
          <a:blip r:embed="rId4" cstate="print"/>
          <a:srcRect/>
          <a:stretch>
            <a:fillRect/>
          </a:stretch>
        </p:blipFill>
        <p:spPr bwMode="auto">
          <a:xfrm>
            <a:off x="971600" y="1914500"/>
            <a:ext cx="6048000" cy="2810644"/>
          </a:xfrm>
          <a:prstGeom prst="rect">
            <a:avLst/>
          </a:prstGeom>
          <a:noFill/>
          <a:ln w="9525">
            <a:noFill/>
            <a:miter lim="800000"/>
            <a:headEnd/>
            <a:tailEnd/>
          </a:ln>
        </p:spPr>
      </p:pic>
      <p:sp>
        <p:nvSpPr>
          <p:cNvPr id="5" name="4 CuadroTexto"/>
          <p:cNvSpPr txBox="1"/>
          <p:nvPr/>
        </p:nvSpPr>
        <p:spPr>
          <a:xfrm>
            <a:off x="971600" y="5642084"/>
            <a:ext cx="3096344" cy="523220"/>
          </a:xfrm>
          <a:prstGeom prst="rect">
            <a:avLst/>
          </a:prstGeom>
          <a:noFill/>
        </p:spPr>
        <p:txBody>
          <a:bodyPr wrap="square" rtlCol="0">
            <a:spAutoFit/>
          </a:bodyPr>
          <a:lstStyle>
            <a:defPPr>
              <a:defRPr lang="es-ES"/>
            </a:defPPr>
            <a:lvl1pPr>
              <a:defRPr sz="2800">
                <a:latin typeface="Americana T." pitchFamily="2" charset="0"/>
              </a:defRPr>
            </a:lvl1pPr>
          </a:lstStyle>
          <a:p>
            <a:r>
              <a:rPr lang="es-CO" dirty="0"/>
              <a:t>Andrea</a:t>
            </a:r>
            <a:r>
              <a:rPr lang="es-CO" dirty="0"/>
              <a:t> y Juan</a:t>
            </a:r>
            <a:endParaRPr lang="es-CO"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a:xfrm>
            <a:off x="-180528" y="980728"/>
            <a:ext cx="8229600" cy="1143000"/>
          </a:xfrm>
          <a:noFill/>
          <a:ln>
            <a:noFill/>
          </a:ln>
        </p:spPr>
        <p:txBody>
          <a:bodyPr vert="horz" wrap="square" lIns="91440" tIns="45720" rIns="91440" bIns="45720" numCol="1" anchor="ctr" anchorCtr="0" compatLnSpc="1">
            <a:prstTxWarp prst="textNoShape">
              <a:avLst/>
            </a:prstTxWarp>
            <a:noAutofit/>
          </a:bodyPr>
          <a:lstStyle/>
          <a:p>
            <a:r>
              <a:rPr lang="es-CO" sz="4000" b="1" dirty="0">
                <a:latin typeface="Americana T." pitchFamily="2" charset="0"/>
              </a:rPr>
              <a:t>Logan Piensa en familia</a:t>
            </a:r>
          </a:p>
        </p:txBody>
      </p:sp>
      <p:pic>
        <p:nvPicPr>
          <p:cNvPr id="31746" name="Picture 5"/>
          <p:cNvPicPr>
            <a:picLocks noChangeAspect="1" noChangeArrowheads="1"/>
          </p:cNvPicPr>
          <p:nvPr/>
        </p:nvPicPr>
        <p:blipFill>
          <a:blip r:embed="rId3" cstate="print"/>
          <a:srcRect/>
          <a:stretch>
            <a:fillRect/>
          </a:stretch>
        </p:blipFill>
        <p:spPr bwMode="auto">
          <a:xfrm>
            <a:off x="4427984" y="4941009"/>
            <a:ext cx="4537075" cy="1387475"/>
          </a:xfrm>
          <a:prstGeom prst="rect">
            <a:avLst/>
          </a:prstGeom>
          <a:noFill/>
          <a:ln w="9525">
            <a:noFill/>
            <a:miter lim="800000"/>
            <a:headEnd/>
            <a:tailEnd/>
          </a:ln>
        </p:spPr>
      </p:pic>
      <p:pic>
        <p:nvPicPr>
          <p:cNvPr id="31747" name="Picture 6"/>
          <p:cNvPicPr>
            <a:picLocks noChangeAspect="1" noChangeArrowheads="1"/>
          </p:cNvPicPr>
          <p:nvPr/>
        </p:nvPicPr>
        <p:blipFill>
          <a:blip r:embed="rId4" cstate="print"/>
          <a:srcRect/>
          <a:stretch>
            <a:fillRect/>
          </a:stretch>
        </p:blipFill>
        <p:spPr bwMode="auto">
          <a:xfrm>
            <a:off x="1331740" y="1917476"/>
            <a:ext cx="5520348" cy="3239716"/>
          </a:xfrm>
          <a:prstGeom prst="rect">
            <a:avLst/>
          </a:prstGeom>
          <a:noFill/>
          <a:ln w="9525">
            <a:noFill/>
            <a:miter lim="800000"/>
            <a:headEnd/>
            <a:tailEnd/>
          </a:ln>
        </p:spPr>
      </p:pic>
      <p:sp>
        <p:nvSpPr>
          <p:cNvPr id="5" name="4 CuadroTexto"/>
          <p:cNvSpPr txBox="1"/>
          <p:nvPr/>
        </p:nvSpPr>
        <p:spPr>
          <a:xfrm>
            <a:off x="1331640" y="5805264"/>
            <a:ext cx="3096344" cy="523220"/>
          </a:xfrm>
          <a:prstGeom prst="rect">
            <a:avLst/>
          </a:prstGeom>
          <a:noFill/>
        </p:spPr>
        <p:txBody>
          <a:bodyPr wrap="square" rtlCol="0">
            <a:spAutoFit/>
          </a:bodyPr>
          <a:lstStyle>
            <a:defPPr>
              <a:defRPr lang="es-ES"/>
            </a:defPPr>
            <a:lvl1pPr>
              <a:defRPr sz="2800">
                <a:latin typeface="Americana T." pitchFamily="2" charset="0"/>
              </a:defRPr>
            </a:lvl1pPr>
          </a:lstStyle>
          <a:p>
            <a:r>
              <a:rPr lang="es-CO" dirty="0"/>
              <a:t>Lina y Pedro</a:t>
            </a:r>
            <a:endParaRPr lang="es-CO"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3793" name="1 Título"/>
          <p:cNvSpPr>
            <a:spLocks noGrp="1"/>
          </p:cNvSpPr>
          <p:nvPr>
            <p:ph type="title"/>
          </p:nvPr>
        </p:nvSpPr>
        <p:spPr>
          <a:xfrm>
            <a:off x="395536" y="908720"/>
            <a:ext cx="8229600" cy="1143000"/>
          </a:xfrm>
          <a:noFill/>
          <a:ln>
            <a:noFill/>
          </a:ln>
        </p:spPr>
        <p:txBody>
          <a:bodyPr vert="horz" wrap="square" lIns="91440" tIns="45720" rIns="91440" bIns="45720" numCol="1" anchor="ctr" anchorCtr="0" compatLnSpc="1">
            <a:prstTxWarp prst="textNoShape">
              <a:avLst/>
            </a:prstTxWarp>
            <a:noAutofit/>
          </a:bodyPr>
          <a:lstStyle/>
          <a:p>
            <a:r>
              <a:rPr lang="es-CO" sz="4000" b="1" dirty="0">
                <a:latin typeface="Americana T." pitchFamily="2" charset="0"/>
              </a:rPr>
              <a:t>Sandero tu vida no da espera</a:t>
            </a:r>
          </a:p>
        </p:txBody>
      </p:sp>
      <p:pic>
        <p:nvPicPr>
          <p:cNvPr id="33794" name="Picture 5"/>
          <p:cNvPicPr>
            <a:picLocks noChangeAspect="1" noChangeArrowheads="1"/>
          </p:cNvPicPr>
          <p:nvPr/>
        </p:nvPicPr>
        <p:blipFill>
          <a:blip r:embed="rId5" cstate="print"/>
          <a:srcRect/>
          <a:stretch>
            <a:fillRect/>
          </a:stretch>
        </p:blipFill>
        <p:spPr bwMode="auto">
          <a:xfrm>
            <a:off x="4462463" y="4987000"/>
            <a:ext cx="4681537" cy="1211262"/>
          </a:xfrm>
          <a:prstGeom prst="rect">
            <a:avLst/>
          </a:prstGeom>
          <a:noFill/>
          <a:ln w="9525">
            <a:noFill/>
            <a:miter lim="800000"/>
            <a:headEnd/>
            <a:tailEnd/>
          </a:ln>
        </p:spPr>
      </p:pic>
      <p:pic>
        <p:nvPicPr>
          <p:cNvPr id="33795" name="Picture 6"/>
          <p:cNvPicPr>
            <a:picLocks noChangeAspect="1" noChangeArrowheads="1"/>
          </p:cNvPicPr>
          <p:nvPr/>
        </p:nvPicPr>
        <p:blipFill>
          <a:blip r:embed="rId6" cstate="print"/>
          <a:srcRect/>
          <a:stretch>
            <a:fillRect/>
          </a:stretch>
        </p:blipFill>
        <p:spPr bwMode="auto">
          <a:xfrm>
            <a:off x="1238250" y="1844824"/>
            <a:ext cx="5684338" cy="3312368"/>
          </a:xfrm>
          <a:prstGeom prst="rect">
            <a:avLst/>
          </a:prstGeom>
          <a:noFill/>
          <a:ln w="9525">
            <a:noFill/>
            <a:miter lim="800000"/>
            <a:headEnd/>
            <a:tailEnd/>
          </a:ln>
        </p:spPr>
      </p:pic>
      <p:sp>
        <p:nvSpPr>
          <p:cNvPr id="5" name="4 CuadroTexto"/>
          <p:cNvSpPr txBox="1"/>
          <p:nvPr/>
        </p:nvSpPr>
        <p:spPr>
          <a:xfrm>
            <a:off x="1223442" y="5676029"/>
            <a:ext cx="3096344" cy="523220"/>
          </a:xfrm>
          <a:prstGeom prst="rect">
            <a:avLst/>
          </a:prstGeom>
          <a:noFill/>
        </p:spPr>
        <p:txBody>
          <a:bodyPr wrap="square" rtlCol="0">
            <a:spAutoFit/>
          </a:bodyPr>
          <a:lstStyle/>
          <a:p>
            <a:r>
              <a:rPr lang="es-CO" sz="2800" dirty="0" smtClean="0"/>
              <a:t>Angélica</a:t>
            </a:r>
            <a:endParaRPr lang="es-CO"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a:xfrm>
            <a:off x="-612576" y="917848"/>
            <a:ext cx="8229600" cy="1143000"/>
          </a:xfrm>
          <a:noFill/>
          <a:ln>
            <a:noFill/>
          </a:ln>
        </p:spPr>
        <p:txBody>
          <a:bodyPr vert="horz" wrap="square" lIns="91440" tIns="45720" rIns="91440" bIns="45720" numCol="1" anchor="ctr" anchorCtr="0" compatLnSpc="1">
            <a:prstTxWarp prst="textNoShape">
              <a:avLst/>
            </a:prstTxWarp>
            <a:noAutofit/>
          </a:bodyPr>
          <a:lstStyle/>
          <a:p>
            <a:r>
              <a:rPr lang="es-CO" sz="4000" b="1" dirty="0">
                <a:latin typeface="Americana T." pitchFamily="2" charset="0"/>
              </a:rPr>
              <a:t>Stepway tomate el día</a:t>
            </a:r>
          </a:p>
        </p:txBody>
      </p:sp>
      <p:pic>
        <p:nvPicPr>
          <p:cNvPr id="35842" name="Picture 5"/>
          <p:cNvPicPr>
            <a:picLocks noChangeAspect="1" noChangeArrowheads="1"/>
          </p:cNvPicPr>
          <p:nvPr/>
        </p:nvPicPr>
        <p:blipFill>
          <a:blip r:embed="rId3" cstate="print"/>
          <a:srcRect/>
          <a:stretch>
            <a:fillRect/>
          </a:stretch>
        </p:blipFill>
        <p:spPr bwMode="auto">
          <a:xfrm>
            <a:off x="4616450" y="4810150"/>
            <a:ext cx="4527550" cy="1427162"/>
          </a:xfrm>
          <a:prstGeom prst="rect">
            <a:avLst/>
          </a:prstGeom>
          <a:noFill/>
          <a:ln w="9525">
            <a:noFill/>
            <a:miter lim="800000"/>
            <a:headEnd/>
            <a:tailEnd/>
          </a:ln>
        </p:spPr>
      </p:pic>
      <p:pic>
        <p:nvPicPr>
          <p:cNvPr id="35843" name="Picture 6"/>
          <p:cNvPicPr>
            <a:picLocks noChangeAspect="1" noChangeArrowheads="1"/>
          </p:cNvPicPr>
          <p:nvPr/>
        </p:nvPicPr>
        <p:blipFill>
          <a:blip r:embed="rId4" cstate="print"/>
          <a:srcRect/>
          <a:stretch>
            <a:fillRect/>
          </a:stretch>
        </p:blipFill>
        <p:spPr bwMode="auto">
          <a:xfrm>
            <a:off x="1043608" y="1860307"/>
            <a:ext cx="5976664" cy="2936845"/>
          </a:xfrm>
          <a:prstGeom prst="rect">
            <a:avLst/>
          </a:prstGeom>
          <a:noFill/>
          <a:ln w="9525">
            <a:noFill/>
            <a:miter lim="800000"/>
            <a:headEnd/>
            <a:tailEnd/>
          </a:ln>
        </p:spPr>
      </p:pic>
      <p:sp>
        <p:nvSpPr>
          <p:cNvPr id="5" name="4 CuadroTexto"/>
          <p:cNvSpPr txBox="1"/>
          <p:nvPr/>
        </p:nvSpPr>
        <p:spPr>
          <a:xfrm>
            <a:off x="1017287" y="5692934"/>
            <a:ext cx="3096344" cy="523220"/>
          </a:xfrm>
          <a:prstGeom prst="rect">
            <a:avLst/>
          </a:prstGeom>
          <a:noFill/>
        </p:spPr>
        <p:txBody>
          <a:bodyPr wrap="square" rtlCol="0">
            <a:spAutoFit/>
          </a:bodyPr>
          <a:lstStyle>
            <a:defPPr>
              <a:defRPr lang="es-ES"/>
            </a:defPPr>
            <a:lvl1pPr>
              <a:defRPr sz="2800">
                <a:latin typeface="Americana T." pitchFamily="2" charset="0"/>
              </a:defRPr>
            </a:lvl1pPr>
          </a:lstStyle>
          <a:p>
            <a:r>
              <a:rPr lang="es-CO" dirty="0"/>
              <a:t>Andrés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51520" y="1387996"/>
            <a:ext cx="8784975" cy="1104900"/>
          </a:xfrm>
        </p:spPr>
        <p:txBody>
          <a:bodyPr>
            <a:noAutofit/>
          </a:bodyPr>
          <a:lstStyle/>
          <a:p>
            <a:pPr algn="ctr"/>
            <a:r>
              <a:rPr lang="es-ES_tradnl" sz="4000" dirty="0">
                <a:latin typeface="Americana T." pitchFamily="2" charset="0"/>
              </a:rPr>
              <a:t>A</a:t>
            </a:r>
            <a:r>
              <a:rPr lang="es-ES_tradnl" sz="4000" dirty="0" smtClean="0">
                <a:latin typeface="Americana T." pitchFamily="2" charset="0"/>
              </a:rPr>
              <a:t>mpliación del concepto de marketing </a:t>
            </a:r>
            <a:endParaRPr lang="es-ES_tradnl" sz="4000" dirty="0" smtClean="0">
              <a:latin typeface="Americana T." pitchFamily="2" charset="0"/>
            </a:endParaRPr>
          </a:p>
        </p:txBody>
      </p:sp>
      <p:pic>
        <p:nvPicPr>
          <p:cNvPr id="7173" name="Picture 5"/>
          <p:cNvPicPr>
            <a:picLocks noGrp="1" noChangeAspect="1" noChangeArrowheads="1"/>
          </p:cNvPicPr>
          <p:nvPr>
            <p:ph idx="1"/>
          </p:nvPr>
        </p:nvPicPr>
        <p:blipFill>
          <a:blip r:embed="rId3" cstate="print"/>
          <a:stretch>
            <a:fillRect/>
          </a:stretch>
        </p:blipFill>
        <p:spPr>
          <a:xfrm>
            <a:off x="2195736" y="2533228"/>
            <a:ext cx="4724400" cy="3848100"/>
          </a:xfr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1288409" y="1268760"/>
            <a:ext cx="7604071" cy="1143000"/>
          </a:xfrm>
        </p:spPr>
        <p:txBody>
          <a:bodyPr/>
          <a:lstStyle/>
          <a:p>
            <a:pPr algn="l" eaLnBrk="1" hangingPunct="1"/>
            <a:r>
              <a:rPr lang="es-CO" sz="3200" dirty="0" smtClean="0">
                <a:latin typeface="Americana T." pitchFamily="2" charset="0"/>
              </a:rPr>
              <a:t>Symbol </a:t>
            </a:r>
            <a:r>
              <a:rPr lang="es-CO" sz="3200" dirty="0" smtClean="0">
                <a:latin typeface="Americana T." pitchFamily="2" charset="0"/>
              </a:rPr>
              <a:t>el </a:t>
            </a:r>
            <a:r>
              <a:rPr lang="es-CO" sz="3200" dirty="0" smtClean="0">
                <a:latin typeface="Americana T." pitchFamily="2" charset="0"/>
              </a:rPr>
              <a:t>diseño y el equipamiento superior que mereces tener</a:t>
            </a:r>
          </a:p>
        </p:txBody>
      </p:sp>
      <p:pic>
        <p:nvPicPr>
          <p:cNvPr id="37890" name="Picture 5"/>
          <p:cNvPicPr>
            <a:picLocks noChangeAspect="1" noChangeArrowheads="1"/>
          </p:cNvPicPr>
          <p:nvPr/>
        </p:nvPicPr>
        <p:blipFill>
          <a:blip r:embed="rId3" cstate="print"/>
          <a:srcRect/>
          <a:stretch>
            <a:fillRect/>
          </a:stretch>
        </p:blipFill>
        <p:spPr bwMode="auto">
          <a:xfrm>
            <a:off x="4821481" y="5088086"/>
            <a:ext cx="4186238" cy="1365250"/>
          </a:xfrm>
          <a:prstGeom prst="rect">
            <a:avLst/>
          </a:prstGeom>
          <a:noFill/>
          <a:ln w="9525">
            <a:noFill/>
            <a:miter lim="800000"/>
            <a:headEnd/>
            <a:tailEnd/>
          </a:ln>
        </p:spPr>
      </p:pic>
      <p:pic>
        <p:nvPicPr>
          <p:cNvPr id="37891" name="Picture 6"/>
          <p:cNvPicPr>
            <a:picLocks noChangeAspect="1" noChangeArrowheads="1"/>
          </p:cNvPicPr>
          <p:nvPr/>
        </p:nvPicPr>
        <p:blipFill>
          <a:blip r:embed="rId4" cstate="print"/>
          <a:srcRect/>
          <a:stretch>
            <a:fillRect/>
          </a:stretch>
        </p:blipFill>
        <p:spPr bwMode="auto">
          <a:xfrm>
            <a:off x="1326655" y="2320371"/>
            <a:ext cx="5587946" cy="2908829"/>
          </a:xfrm>
          <a:prstGeom prst="rect">
            <a:avLst/>
          </a:prstGeom>
          <a:noFill/>
          <a:ln w="9525">
            <a:noFill/>
            <a:miter lim="800000"/>
            <a:headEnd/>
            <a:tailEnd/>
          </a:ln>
        </p:spPr>
      </p:pic>
      <p:sp>
        <p:nvSpPr>
          <p:cNvPr id="5" name="4 CuadroTexto"/>
          <p:cNvSpPr txBox="1"/>
          <p:nvPr/>
        </p:nvSpPr>
        <p:spPr>
          <a:xfrm>
            <a:off x="1259632" y="5805264"/>
            <a:ext cx="2952328" cy="523220"/>
          </a:xfrm>
          <a:prstGeom prst="rect">
            <a:avLst/>
          </a:prstGeom>
          <a:noFill/>
        </p:spPr>
        <p:txBody>
          <a:bodyPr wrap="square" rtlCol="0">
            <a:spAutoFit/>
          </a:bodyPr>
          <a:lstStyle>
            <a:defPPr>
              <a:defRPr lang="es-ES"/>
            </a:defPPr>
            <a:lvl1pPr>
              <a:defRPr sz="2800">
                <a:latin typeface="Americana T." pitchFamily="2" charset="0"/>
              </a:defRPr>
            </a:lvl1pPr>
          </a:lstStyle>
          <a:p>
            <a:r>
              <a:rPr lang="es-CO" dirty="0"/>
              <a:t>Ana y Jaime</a:t>
            </a:r>
            <a:endParaRPr lang="es-CO"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518864" y="1205880"/>
            <a:ext cx="8229600" cy="1143000"/>
          </a:xfrm>
        </p:spPr>
        <p:txBody>
          <a:bodyPr/>
          <a:lstStyle/>
          <a:p>
            <a:pPr eaLnBrk="1" hangingPunct="1"/>
            <a:r>
              <a:rPr lang="es-CO" sz="3200" dirty="0" smtClean="0">
                <a:latin typeface="Americana T." pitchFamily="2" charset="0"/>
              </a:rPr>
              <a:t>Megane elegancia que inspira respeto</a:t>
            </a:r>
          </a:p>
        </p:txBody>
      </p:sp>
      <p:pic>
        <p:nvPicPr>
          <p:cNvPr id="39938" name="Picture 3"/>
          <p:cNvPicPr>
            <a:picLocks noChangeAspect="1" noChangeArrowheads="1"/>
          </p:cNvPicPr>
          <p:nvPr/>
        </p:nvPicPr>
        <p:blipFill>
          <a:blip r:embed="rId3" cstate="print"/>
          <a:srcRect/>
          <a:stretch>
            <a:fillRect/>
          </a:stretch>
        </p:blipFill>
        <p:spPr bwMode="auto">
          <a:xfrm>
            <a:off x="4716016" y="4581128"/>
            <a:ext cx="4073525" cy="1698625"/>
          </a:xfrm>
          <a:prstGeom prst="rect">
            <a:avLst/>
          </a:prstGeom>
          <a:noFill/>
          <a:ln w="9525">
            <a:noFill/>
            <a:miter lim="800000"/>
            <a:headEnd/>
            <a:tailEnd/>
          </a:ln>
        </p:spPr>
      </p:pic>
      <p:pic>
        <p:nvPicPr>
          <p:cNvPr id="39939" name="Picture 4"/>
          <p:cNvPicPr>
            <a:picLocks noChangeAspect="1" noChangeArrowheads="1"/>
          </p:cNvPicPr>
          <p:nvPr/>
        </p:nvPicPr>
        <p:blipFill>
          <a:blip r:embed="rId4" cstate="print"/>
          <a:srcRect/>
          <a:stretch>
            <a:fillRect/>
          </a:stretch>
        </p:blipFill>
        <p:spPr bwMode="auto">
          <a:xfrm>
            <a:off x="1284312" y="2129755"/>
            <a:ext cx="4487043" cy="2811413"/>
          </a:xfrm>
          <a:prstGeom prst="rect">
            <a:avLst/>
          </a:prstGeom>
          <a:noFill/>
          <a:ln w="9525">
            <a:noFill/>
            <a:miter lim="800000"/>
            <a:headEnd/>
            <a:tailEnd/>
          </a:ln>
        </p:spPr>
      </p:pic>
      <p:sp>
        <p:nvSpPr>
          <p:cNvPr id="5" name="4 CuadroTexto"/>
          <p:cNvSpPr txBox="1"/>
          <p:nvPr/>
        </p:nvSpPr>
        <p:spPr>
          <a:xfrm>
            <a:off x="1187624" y="5733256"/>
            <a:ext cx="3096344" cy="523220"/>
          </a:xfrm>
          <a:prstGeom prst="rect">
            <a:avLst/>
          </a:prstGeom>
          <a:noFill/>
        </p:spPr>
        <p:txBody>
          <a:bodyPr wrap="square" rtlCol="0">
            <a:spAutoFit/>
          </a:bodyPr>
          <a:lstStyle>
            <a:defPPr>
              <a:defRPr lang="es-ES"/>
            </a:defPPr>
            <a:lvl1pPr>
              <a:defRPr sz="2800">
                <a:latin typeface="Americana T." pitchFamily="2" charset="0"/>
              </a:defRPr>
            </a:lvl1pPr>
          </a:lstStyle>
          <a:p>
            <a:r>
              <a:rPr lang="es-CO" dirty="0"/>
              <a:t>Jesús</a:t>
            </a:r>
            <a:endParaRPr lang="es-CO"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755576" y="1133872"/>
            <a:ext cx="7772400" cy="1143000"/>
          </a:xfrm>
          <a:noFill/>
          <a:ln>
            <a:noFill/>
          </a:ln>
        </p:spPr>
        <p:txBody>
          <a:bodyPr vert="horz" wrap="square" lIns="91440" tIns="45720" rIns="91440" bIns="45720" numCol="1" anchor="ctr" anchorCtr="0" compatLnSpc="1">
            <a:prstTxWarp prst="textNoShape">
              <a:avLst/>
            </a:prstTxWarp>
            <a:noAutofit/>
          </a:bodyPr>
          <a:lstStyle/>
          <a:p>
            <a:r>
              <a:rPr lang="es-CO" sz="4000" b="1" dirty="0">
                <a:latin typeface="Americana T." pitchFamily="2" charset="0"/>
              </a:rPr>
              <a:t>Koleos llévala a donde quieras</a:t>
            </a:r>
          </a:p>
        </p:txBody>
      </p:sp>
      <p:pic>
        <p:nvPicPr>
          <p:cNvPr id="41986" name="Picture 3"/>
          <p:cNvPicPr>
            <a:picLocks noChangeAspect="1" noChangeArrowheads="1"/>
          </p:cNvPicPr>
          <p:nvPr/>
        </p:nvPicPr>
        <p:blipFill>
          <a:blip r:embed="rId3" cstate="print"/>
          <a:srcRect/>
          <a:stretch>
            <a:fillRect/>
          </a:stretch>
        </p:blipFill>
        <p:spPr bwMode="auto">
          <a:xfrm>
            <a:off x="5007794" y="4653136"/>
            <a:ext cx="4081462" cy="1573212"/>
          </a:xfrm>
          <a:prstGeom prst="rect">
            <a:avLst/>
          </a:prstGeom>
          <a:noFill/>
          <a:ln w="9525">
            <a:noFill/>
            <a:miter lim="800000"/>
            <a:headEnd/>
            <a:tailEnd/>
          </a:ln>
        </p:spPr>
      </p:pic>
      <p:pic>
        <p:nvPicPr>
          <p:cNvPr id="41987" name="Picture 4"/>
          <p:cNvPicPr>
            <a:picLocks noChangeAspect="1" noChangeArrowheads="1"/>
          </p:cNvPicPr>
          <p:nvPr/>
        </p:nvPicPr>
        <p:blipFill>
          <a:blip r:embed="rId4" cstate="print"/>
          <a:srcRect/>
          <a:stretch>
            <a:fillRect/>
          </a:stretch>
        </p:blipFill>
        <p:spPr bwMode="auto">
          <a:xfrm>
            <a:off x="1342900" y="2052538"/>
            <a:ext cx="4165204" cy="3104654"/>
          </a:xfrm>
          <a:prstGeom prst="rect">
            <a:avLst/>
          </a:prstGeom>
          <a:noFill/>
          <a:ln w="9525">
            <a:noFill/>
            <a:miter lim="800000"/>
            <a:headEnd/>
            <a:tailEnd/>
          </a:ln>
        </p:spPr>
      </p:pic>
      <p:sp>
        <p:nvSpPr>
          <p:cNvPr id="5" name="4 CuadroTexto"/>
          <p:cNvSpPr txBox="1"/>
          <p:nvPr/>
        </p:nvSpPr>
        <p:spPr>
          <a:xfrm>
            <a:off x="1259632" y="5877272"/>
            <a:ext cx="3096344" cy="523220"/>
          </a:xfrm>
          <a:prstGeom prst="rect">
            <a:avLst/>
          </a:prstGeom>
          <a:noFill/>
        </p:spPr>
        <p:txBody>
          <a:bodyPr wrap="square" rtlCol="0">
            <a:spAutoFit/>
          </a:bodyPr>
          <a:lstStyle>
            <a:defPPr>
              <a:defRPr lang="es-ES"/>
            </a:defPPr>
            <a:lvl1pPr>
              <a:defRPr sz="2800">
                <a:latin typeface="Americana T." pitchFamily="2" charset="0"/>
              </a:defRPr>
            </a:lvl1pPr>
          </a:lstStyle>
          <a:p>
            <a:r>
              <a:rPr lang="es-CO" dirty="0"/>
              <a:t>Samuel</a:t>
            </a:r>
            <a:endParaRPr lang="es-CO"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ctrTitle"/>
          </p:nvPr>
        </p:nvSpPr>
        <p:spPr>
          <a:xfrm>
            <a:off x="714348" y="4191223"/>
            <a:ext cx="7772400" cy="1470025"/>
          </a:xfrm>
        </p:spPr>
        <p:style>
          <a:lnRef idx="0">
            <a:schemeClr val="accent6"/>
          </a:lnRef>
          <a:fillRef idx="3">
            <a:schemeClr val="accent6"/>
          </a:fillRef>
          <a:effectRef idx="3">
            <a:schemeClr val="accent6"/>
          </a:effectRef>
          <a:fontRef idx="minor">
            <a:schemeClr val="lt1"/>
          </a:fontRef>
        </p:style>
        <p:txBody>
          <a:bodyPr rtlCol="0">
            <a:normAutofit/>
          </a:bodyPr>
          <a:lstStyle/>
          <a:p>
            <a:pPr algn="ctr" eaLnBrk="1" fontAlgn="auto" hangingPunct="1">
              <a:spcAft>
                <a:spcPts val="0"/>
              </a:spcAft>
              <a:defRPr/>
            </a:pP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ews gothic mt"/>
              </a:rPr>
              <a:t>En Publicar….</a:t>
            </a:r>
            <a:endParaRPr lang="es-CO"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ews gothic mt"/>
            </a:endParaRPr>
          </a:p>
        </p:txBody>
      </p:sp>
      <p:sp>
        <p:nvSpPr>
          <p:cNvPr id="55298" name="Text Box 3"/>
          <p:cNvSpPr txBox="1">
            <a:spLocks noChangeArrowheads="1"/>
          </p:cNvSpPr>
          <p:nvPr/>
        </p:nvSpPr>
        <p:spPr bwMode="auto">
          <a:xfrm>
            <a:off x="1979712" y="2361074"/>
            <a:ext cx="5184775" cy="707886"/>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ctr" fontAlgn="base">
              <a:spcBef>
                <a:spcPct val="0"/>
              </a:spcBef>
              <a:spcAft>
                <a:spcPct val="0"/>
              </a:spcAft>
              <a:defRPr sz="4000" b="1">
                <a:latin typeface="Americana T." pitchFamily="2" charset="0"/>
                <a:ea typeface="+mj-ea"/>
                <a:cs typeface="+mj-cs"/>
              </a:defRPr>
            </a:lvl1pPr>
            <a:lvl2pPr algn="ctr" fontAlgn="base">
              <a:spcBef>
                <a:spcPct val="0"/>
              </a:spcBef>
              <a:spcAft>
                <a:spcPct val="0"/>
              </a:spcAft>
              <a:defRPr sz="4400">
                <a:latin typeface="Calibri" pitchFamily="34" charset="0"/>
              </a:defRPr>
            </a:lvl2pPr>
            <a:lvl3pPr algn="ctr" fontAlgn="base">
              <a:spcBef>
                <a:spcPct val="0"/>
              </a:spcBef>
              <a:spcAft>
                <a:spcPct val="0"/>
              </a:spcAft>
              <a:defRPr sz="4400">
                <a:latin typeface="Calibri" pitchFamily="34" charset="0"/>
              </a:defRPr>
            </a:lvl3pPr>
            <a:lvl4pPr algn="ctr" fontAlgn="base">
              <a:spcBef>
                <a:spcPct val="0"/>
              </a:spcBef>
              <a:spcAft>
                <a:spcPct val="0"/>
              </a:spcAft>
              <a:defRPr sz="4400">
                <a:latin typeface="Calibri" pitchFamily="34" charset="0"/>
              </a:defRPr>
            </a:lvl4pPr>
            <a:lvl5pPr algn="ctr" fontAlgn="base">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t>Segmentación</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idx="4294967295"/>
          </p:nvPr>
        </p:nvSpPr>
        <p:spPr>
          <a:xfrm>
            <a:off x="1371600" y="842963"/>
            <a:ext cx="7772400" cy="1143000"/>
          </a:xfrm>
        </p:spPr>
        <p:txBody>
          <a:bodyPr/>
          <a:lstStyle/>
          <a:p>
            <a:pPr eaLnBrk="1" hangingPunct="1"/>
            <a:r>
              <a:rPr lang="es-ES" sz="4000" b="1" dirty="0">
                <a:latin typeface="Americana T." pitchFamily="2" charset="0"/>
              </a:rPr>
              <a:t>Segmentación</a:t>
            </a:r>
            <a:r>
              <a:rPr lang="es-ES" sz="3200" dirty="0" smtClean="0"/>
              <a:t> del Mercado</a:t>
            </a:r>
            <a:endParaRPr lang="es-CO" sz="3200" dirty="0" smtClean="0"/>
          </a:p>
        </p:txBody>
      </p:sp>
      <p:sp>
        <p:nvSpPr>
          <p:cNvPr id="3" name="5 Marcador de contenido"/>
          <p:cNvSpPr txBox="1">
            <a:spLocks/>
          </p:cNvSpPr>
          <p:nvPr/>
        </p:nvSpPr>
        <p:spPr>
          <a:xfrm>
            <a:off x="755576" y="2122363"/>
            <a:ext cx="8143876" cy="376238"/>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200" kern="1200">
                <a:solidFill>
                  <a:srgbClr val="404040"/>
                </a:solidFill>
                <a:latin typeface="Abadi MT Condensed Light "/>
                <a:ea typeface="Abadi MT Condensed Light "/>
                <a:cs typeface="Abadi MT Condensed Light "/>
              </a:defRPr>
            </a:lvl1pPr>
            <a:lvl2pPr marL="742950" indent="-285750" algn="l" defTabSz="457200" rtl="0" eaLnBrk="1" fontAlgn="base" hangingPunct="1">
              <a:spcBef>
                <a:spcPct val="20000"/>
              </a:spcBef>
              <a:spcAft>
                <a:spcPct val="0"/>
              </a:spcAft>
              <a:buClr>
                <a:srgbClr val="E46C0A"/>
              </a:buClr>
              <a:buFont typeface="Arial" pitchFamily="34" charset="0"/>
              <a:buChar char="•"/>
              <a:defRPr sz="2800" kern="1200">
                <a:solidFill>
                  <a:srgbClr val="404040"/>
                </a:solidFill>
                <a:latin typeface="Abadi MT Condensed Light "/>
                <a:ea typeface="Abadi MT Condensed Light "/>
                <a:cs typeface="Abadi MT Condensed Light "/>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404040"/>
                </a:solidFill>
                <a:latin typeface="Abadi MT Condensed Light "/>
                <a:ea typeface="Abadi MT Condensed Light "/>
                <a:cs typeface="Abadi MT Condensed Light "/>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badi MT Condensed Light "/>
                <a:cs typeface="Abadi MT Condensed Light "/>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badi MT Condensed Light "/>
                <a:cs typeface="Abadi MT Condensed Light "/>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Wingdings" pitchFamily="2" charset="2"/>
              <a:buChar char="v"/>
              <a:defRPr/>
            </a:pPr>
            <a:r>
              <a:rPr lang="es-ES" sz="2000" dirty="0" smtClean="0"/>
              <a:t>Descripción de características de cada segmento:</a:t>
            </a:r>
          </a:p>
          <a:p>
            <a:pPr lvl="3">
              <a:defRPr/>
            </a:pPr>
            <a:endParaRPr lang="es-CO" sz="1100" dirty="0">
              <a:solidFill>
                <a:srgbClr val="FF0000"/>
              </a:solidFill>
            </a:endParaRPr>
          </a:p>
          <a:p>
            <a:pPr marL="1371600" lvl="3" indent="0">
              <a:buFont typeface="Arial" pitchFamily="34" charset="0"/>
              <a:buNone/>
              <a:defRPr/>
            </a:pPr>
            <a:endParaRPr lang="es-CO" sz="1100" dirty="0" smtClean="0">
              <a:solidFill>
                <a:srgbClr val="FF0000"/>
              </a:solidFill>
            </a:endParaRPr>
          </a:p>
          <a:p>
            <a:pPr marL="1371600" lvl="3" indent="0">
              <a:buFont typeface="Arial" pitchFamily="34" charset="0"/>
              <a:buNone/>
              <a:defRPr/>
            </a:pPr>
            <a:endParaRPr lang="es-ES" sz="1100" dirty="0" smtClean="0">
              <a:solidFill>
                <a:srgbClr val="FF0000"/>
              </a:solidFill>
            </a:endParaRPr>
          </a:p>
          <a:p>
            <a:pPr marL="1371600" lvl="3" indent="0">
              <a:buFont typeface="Arial" pitchFamily="34" charset="0"/>
              <a:buNone/>
              <a:defRPr/>
            </a:pPr>
            <a:endParaRPr lang="es-CO" sz="1100" dirty="0">
              <a:solidFill>
                <a:srgbClr val="FF0000"/>
              </a:solidFill>
            </a:endParaRPr>
          </a:p>
          <a:p>
            <a:pPr marL="1371600" lvl="3" indent="0">
              <a:buFont typeface="Arial" pitchFamily="34" charset="0"/>
              <a:buNone/>
              <a:defRPr/>
            </a:pPr>
            <a:endParaRPr lang="es-ES" sz="1100" dirty="0" smtClean="0">
              <a:solidFill>
                <a:srgbClr val="FF0000"/>
              </a:solidFill>
            </a:endParaRPr>
          </a:p>
          <a:p>
            <a:pPr marL="1371600" lvl="3" indent="0">
              <a:buFont typeface="Arial" pitchFamily="34" charset="0"/>
              <a:buNone/>
              <a:defRPr/>
            </a:pPr>
            <a:endParaRPr lang="es-ES" sz="1100" dirty="0" smtClean="0">
              <a:solidFill>
                <a:srgbClr val="FF0000"/>
              </a:solidFill>
            </a:endParaRPr>
          </a:p>
          <a:p>
            <a:pPr marL="1371600" lvl="3" indent="0">
              <a:buFont typeface="Arial" pitchFamily="34" charset="0"/>
              <a:buNone/>
              <a:defRPr/>
            </a:pPr>
            <a:endParaRPr lang="es-ES" sz="1100" dirty="0" smtClean="0">
              <a:solidFill>
                <a:srgbClr val="FF0000"/>
              </a:solidFill>
            </a:endParaRPr>
          </a:p>
          <a:p>
            <a:pPr marL="1371600" lvl="3" indent="0">
              <a:buFont typeface="Arial" pitchFamily="34" charset="0"/>
              <a:buNone/>
              <a:defRPr/>
            </a:pPr>
            <a:endParaRPr lang="es-ES" sz="1100" dirty="0">
              <a:solidFill>
                <a:srgbClr val="FF0000"/>
              </a:solidFill>
            </a:endParaRPr>
          </a:p>
          <a:p>
            <a:pPr marL="1371600" lvl="3" indent="0">
              <a:buFont typeface="Arial" pitchFamily="34" charset="0"/>
              <a:buNone/>
              <a:defRPr/>
            </a:pPr>
            <a:endParaRPr lang="es-CO" sz="1100" dirty="0" smtClean="0">
              <a:solidFill>
                <a:srgbClr val="FF0000"/>
              </a:solidFill>
            </a:endParaRPr>
          </a:p>
          <a:p>
            <a:pPr marL="1371600" lvl="3" indent="0">
              <a:buFont typeface="Arial" pitchFamily="34" charset="0"/>
              <a:buNone/>
              <a:defRPr/>
            </a:pPr>
            <a:endParaRPr lang="es-ES" sz="1100" dirty="0" smtClean="0">
              <a:solidFill>
                <a:srgbClr val="FF0000"/>
              </a:solidFill>
            </a:endParaRPr>
          </a:p>
          <a:p>
            <a:pPr marL="1371600" lvl="3" indent="0">
              <a:buFont typeface="Arial" pitchFamily="34" charset="0"/>
              <a:buNone/>
              <a:defRPr/>
            </a:pPr>
            <a:endParaRPr lang="es-ES" sz="1100" dirty="0">
              <a:solidFill>
                <a:srgbClr val="FF0000"/>
              </a:solidFill>
            </a:endParaRPr>
          </a:p>
          <a:p>
            <a:pPr marL="1371600" lvl="3" indent="0">
              <a:buFont typeface="Arial" pitchFamily="34" charset="0"/>
              <a:buNone/>
              <a:defRPr/>
            </a:pPr>
            <a:endParaRPr lang="es-ES" sz="1100" dirty="0" smtClean="0">
              <a:solidFill>
                <a:srgbClr val="FF0000"/>
              </a:solidFill>
            </a:endParaRPr>
          </a:p>
          <a:p>
            <a:pPr marL="1371600" lvl="3" indent="0">
              <a:buFont typeface="Arial" pitchFamily="34" charset="0"/>
              <a:buNone/>
              <a:defRPr/>
            </a:pPr>
            <a:endParaRPr lang="es-CO" sz="1100" dirty="0">
              <a:solidFill>
                <a:srgbClr val="FF0000"/>
              </a:solidFill>
            </a:endParaRPr>
          </a:p>
          <a:p>
            <a:pPr>
              <a:defRPr/>
            </a:pPr>
            <a:endParaRPr lang="es-ES" sz="1100" dirty="0" smtClean="0"/>
          </a:p>
        </p:txBody>
      </p:sp>
      <p:sp>
        <p:nvSpPr>
          <p:cNvPr id="57347" name="Rectangle 38"/>
          <p:cNvSpPr>
            <a:spLocks noChangeArrowheads="1"/>
          </p:cNvSpPr>
          <p:nvPr/>
        </p:nvSpPr>
        <p:spPr bwMode="auto">
          <a:xfrm>
            <a:off x="714375" y="1643063"/>
            <a:ext cx="3643313" cy="338137"/>
          </a:xfrm>
          <a:prstGeom prst="rect">
            <a:avLst/>
          </a:prstGeom>
          <a:noFill/>
          <a:ln w="9525">
            <a:noFill/>
            <a:miter lim="800000"/>
            <a:headEnd/>
            <a:tailEnd/>
          </a:ln>
        </p:spPr>
        <p:txBody>
          <a:bodyPr>
            <a:spAutoFit/>
          </a:bodyPr>
          <a:lstStyle/>
          <a:p>
            <a:pPr lvl="2" algn="ctr"/>
            <a:r>
              <a:rPr lang="es-ES" sz="1600">
                <a:latin typeface="Calibri" pitchFamily="34" charset="0"/>
              </a:rPr>
              <a:t> </a:t>
            </a:r>
          </a:p>
        </p:txBody>
      </p:sp>
      <p:sp>
        <p:nvSpPr>
          <p:cNvPr id="57348" name="TextBox 39"/>
          <p:cNvSpPr txBox="1">
            <a:spLocks noChangeArrowheads="1"/>
          </p:cNvSpPr>
          <p:nvPr/>
        </p:nvSpPr>
        <p:spPr bwMode="auto">
          <a:xfrm>
            <a:off x="1259632" y="2592512"/>
            <a:ext cx="4429125" cy="338137"/>
          </a:xfrm>
          <a:prstGeom prst="rect">
            <a:avLst/>
          </a:prstGeom>
          <a:noFill/>
          <a:ln w="9525">
            <a:noFill/>
            <a:miter lim="800000"/>
            <a:headEnd/>
            <a:tailEnd/>
          </a:ln>
        </p:spPr>
        <p:txBody>
          <a:bodyPr>
            <a:spAutoFit/>
          </a:bodyPr>
          <a:lstStyle/>
          <a:p>
            <a:pPr>
              <a:buFont typeface="Wingdings" pitchFamily="2" charset="2"/>
              <a:buChar char="§"/>
            </a:pPr>
            <a:r>
              <a:rPr lang="es-ES" sz="1600" dirty="0">
                <a:latin typeface="Calibri" pitchFamily="34" charset="0"/>
              </a:rPr>
              <a:t> Por Valor de Inversión</a:t>
            </a:r>
            <a:endParaRPr lang="en-US" sz="1600" dirty="0">
              <a:latin typeface="Calibri" pitchFamily="34" charset="0"/>
            </a:endParaRPr>
          </a:p>
        </p:txBody>
      </p:sp>
      <p:sp>
        <p:nvSpPr>
          <p:cNvPr id="42" name="Rectangle 41"/>
          <p:cNvSpPr/>
          <p:nvPr/>
        </p:nvSpPr>
        <p:spPr>
          <a:xfrm>
            <a:off x="1135583" y="3290689"/>
            <a:ext cx="2500313"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Bronce</a:t>
            </a:r>
            <a:endParaRPr lang="en-US" sz="1600" dirty="0"/>
          </a:p>
        </p:txBody>
      </p:sp>
      <p:sp>
        <p:nvSpPr>
          <p:cNvPr id="43" name="Rectangle 42"/>
          <p:cNvSpPr/>
          <p:nvPr/>
        </p:nvSpPr>
        <p:spPr>
          <a:xfrm>
            <a:off x="1135583" y="3726731"/>
            <a:ext cx="2500313"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Plata</a:t>
            </a:r>
            <a:endParaRPr lang="en-US" sz="1600" dirty="0"/>
          </a:p>
        </p:txBody>
      </p:sp>
      <p:sp>
        <p:nvSpPr>
          <p:cNvPr id="44" name="Rectangle 43"/>
          <p:cNvSpPr/>
          <p:nvPr/>
        </p:nvSpPr>
        <p:spPr>
          <a:xfrm>
            <a:off x="1135583" y="4155356"/>
            <a:ext cx="2500313"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Oro</a:t>
            </a:r>
            <a:endParaRPr lang="en-US" sz="1600" dirty="0"/>
          </a:p>
        </p:txBody>
      </p:sp>
      <p:sp>
        <p:nvSpPr>
          <p:cNvPr id="45" name="Rectangle 44"/>
          <p:cNvSpPr/>
          <p:nvPr/>
        </p:nvSpPr>
        <p:spPr>
          <a:xfrm>
            <a:off x="1135583" y="4583981"/>
            <a:ext cx="2500313"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Diamante</a:t>
            </a:r>
            <a:endParaRPr lang="en-US" sz="1600" dirty="0"/>
          </a:p>
        </p:txBody>
      </p:sp>
      <p:sp>
        <p:nvSpPr>
          <p:cNvPr id="5122" name="AutoShape 2" descr="data:image/jpeg;base64,/9j/4AAQSkZJRgABAQAAAQABAAD/2wCEAAkGBxIHEBQSBxQUFRQWGB8XFBQWFRcdGBseGBUXGxcbHxcdHDQgGiIlGxgXITEkJSkrLi4uHyA1ODMsNygtMCsBCgoKDg0OGxAQGywkICQtNywwNSwsLywvLy4sLSwsLywvLCwsLCwsLSwsLyw0NDQsLCwsLCwsLCwvLywsLCwsLP/AABEIANUA7AMBEQACEQEDEQH/xAAcAAEAAgMBAQEAAAAAAAAAAAAABQYDBAcCCAH/xABGEAABAwIEAQYJCQYGAwEAAAABAAIDBBEFBhIhMQcTQVFhcSIyUnKBkZKx0RQVFiNTobKz0jM1QnPB8Bc0YnSC4SWDkyT/xAAbAQEAAgMBAQAAAAAAAAAAAAAABAUBAgMGB//EADsRAAIBAgIECwYGAwADAAAAAAABAgMRBCEFEjFBExQyUWFxgZGhsdEGIjM0UsEVFlNy4fAjQvGCksL/2gAMAwEAAhEDEQA/AO4oAgCAIAgCAIAgCAIAgCAIAgCAIAgCAIAgCAIAgCAIAgCAIAgCAIAgCAIAgCAIAgCAIAgCAIAgCAIAgCAIAgCAIAgCAIAgCAIAgCAIAgCAIAgCAIAgHBAahxOBuxlj9tvxXF4mits13o7rDVn/AKPuY+dIPtY/bb8VjjNH613ocVrfQ+5j50g+1j9tvxTjNH613ocVrfQ+5j50g+1j9tvxTjNH613ocVrfQ+5j50g+1j9tvxTjNH613ocVrfQ+5j50g+1j9tvxTjNH613ocVrfQ+5n586Qfax+234pxmj9a70OK1/ofczcXc4BAEAQBAEAQBAEAQBAEAQBAEAQBAEAQBAEAQFcztUuihayM2D3eF2gDgqrS1SUaait7zLbRFKMqrk9yyKSvPnowgCAICZw7LU9aA5wEbTwLuJ7m8fXZT6Gjq1VXeS6fT/hX19JUaTsvefR6kn9C9v22/mbfiUv8Hy5fh/JD/Gs+R4/wReJ5anogXNAkaOJbxHe3j6rqHiNHVqcW17y6PT/AKTMPpKjVaTyfT6l/ZwHcvTLYeXe09LJgIAgCAIAgCAIAgCAIAgCAIAgCAIAgCAIAgKtnvxIvOPuCp9McmHWXWhuVPqRT1RF+EAQFwyzl7m7TV48Lixh6O0jr7Oj3XmAwFrVKqz3L7soNIaQ1r0qTy3v7ItKuSlCAIDm/KDkXn9VVgjfD4yxNHjdb2jyusdPHjx9JonS+rajXeW583Q+jy6tmGjltl6s1MlNUPpXB9K5zHDg5riCPSFpOEZrVkk10g71krFn41QxTVPjm7XHrLHFpNui9rrwOksPHD4mVOOzd2q5sicUEyEAQBAEAQBAEAQBAEAQBAEAQBAEAQFWz34kXnH3BU+mOTDrLrQ3Kn1Ip6oi/CAuGWcvc1aavHhcWMPR2nt7Ojv4XuAwGrapUWe5fd9Pl1lBpDSGtelSeW98/QujzLSrgpQgNd1bG2UQue3nCC4MvuQOJt6VlK97brX6L3t32ZtqtLW3GwsGoQHOOULI/wAo1VWCt8PjLE0eN1uaPK6x09/H0midLalqNZ5bnzdD6PLq2YaOWcV6s1O28lv7si86T8168Ppz52XUvJGyLaqgyEAQBAEAQBAEAQBAEAQBAEAQBAEAQFWz34kXnH3BU+mOTDrLrQ3Kn1Ip6oi/LhlnL3NWmrx4XFjD0dp7ezo7+F7gMBq2qVFnuXN09fkUGkNIa16VJ5b3z9C6PMtKuClCAhswY43C26YrGUjYdA7T8OlQMbjVQWrHOT8Ol/3MsMDgXiHd5RXj0I5NmmskZJFKx7hIHFweD4QO29/76lc+xK4WWI4TO6je+/lErTEVCNOMVZK/2Oi5Fzi3MLObq7NqGjwm9DwP4m/1HR3KbpTRksLLXhnB+HQ/7mUiZbVUGQgOa8pGTGlr63DLNIu6dmwDut46ndY6ePHj6XQ+lJXWHq57ov7Po5ubq2YaJ3kt/dkXnSfmvUHTnzsupeSCLaqgyEAQBAEAQBAEAQBAEAQBAEAQBAEAQFWz34kXnH3BU+mOTDrLrQ3Kn1I1cnYUJyZpxcNNmDt6T6Pf3LjovCqb4WW7Z18520rinBcFHa9vVzdpc1fHnwgIbMGONwxumKxlI2HV2n4dKgY3GqgtVZyfh0ssMDgXXetLKK8ehFCmldM4umJLibknpXm5Scm5Sd2z08YqKUYqyRXM2cI/T/Re+9hOVX/8f/opNN7Idv2IKnndSva+mcWvabtcOII6V9BnCM4uMldMoDr2VuUSCvjDcZc2GYbFx2jd2h3BvcfRdePx2hKtOTlRWtHxXr2GyZOVmb6CjbqkqYj2McHuP/FtyoNPRuLqOypvtVvMXOVZ1zjJmN2iC7Kdpu1h4uI/ifb7hwHaV6vRui4YRa0s5vfzdC9TDZYck4rLSUUbYHWF37WB4yOXzT2w0niKGlZwpvK0dy+lEWpVlGTSL7l+rfWxF1QbnURwA2sOrvXPQ+KqYmg51Hd61vBHajJyjdkmrY7BAEAQBAEAQBAEAQBAEAQBAEAQBAVbPfiRecfcFT6Y5MOsutDcqfUiWy1GI6SLT0tv7RJPvU3ARUcPC3NfvzIOkJOWJnfn8iTUshkZj2IOw+O9O3U52zT/AAjtPw6VyrcNq/4Y60vLpMxq4alJPEz1Y9ufRkmUKWGWZxdLcuJuSSLn71Qy0XjpNylBtvpXqXUfaPRMUoxrJJdD9Dx8lf5P3j4rH4TjP033r1M/mXRX6y7n6ENmPC5qkM5hhNr33b2dq9P7NYmlol1HjpcHr21b53te+y+y6K7SGlsHi1HgKilbbt39hCfMFT9kfaZ+per/ADXof9ePdL0K3hYc4+YKn7I+0z9SfmvQ/wCvHul6DhYc4+YKn7I+0z4p+a9D/rx7peg4WHOPmCp+yPtM/Un5r0P+vHul6DhYc5bsu0z6SmYypGlwLrjbpe4jh2FfJvazGUMZpOdahLWi1HNdCXORarTm2i/5T/YO88/hapvs98tL9z8okrD8gmlfHcIAgCAIAgCAIAgCAIAgCAIAgCAICrZ78SLzj7gqfTHJh1l1oblT6kbuUKoVFMG9MZLT3Xu37jb0Lvoyrr0FHesvQj6UpOFdy3Sz9ScViVp4miEzS2UXB4hZjJxd0c6tKFWDhNXTKniuGmgdtuw8D/Qqzo1lUXSeJ0jo6eEldZxex/Z/3M0F2K0xyrxntfyaXb9i70Ntn2fcxrxJeGzR0Elb/l236zwA9KlYbBV8S/8AHG/TuN4wlLYbU2AzxC+kO7Gnf1KZU0Ji4RvZPqZu6E0RhFtiqppp2ZxCwC2ZT/YO88/havY+z3y0v3PyiTsPyCaV8dwgCAIAgCAIAgCAIAgCAIAgCAIAgNPEsMjxINFWCdO4sSOPcuFfDU66SnuJGHxNSg24PaaDqGLAWmWja6+wcC4kEE9vSs4PAUoT9y6uudkXS2lq0KGvOzs1uttyZLU1Q2paHQm4P92UiUXF2ZzoV4V4KpTd0zKtTseJYhM0tlFweIWU2ndGlSnGpFwmrplTxXDTQG7d2HgersKsqNZVF0nidI6OlhJXWcHsf2f9zIyVeT9r+TS7fsSNDbZ9n3NzCMLdiLt9mDxnf0Hb7l5vR2jZ4ufNFbX9l0+Xg/Q0qTm+guUELYGhsIsBwC9zSpQpQUIKyRPSSVkZF0MkHmPDmSMMoIa4cep3Z39X92oNNYCnOm66ajJeP883d1R69NNaxVV48hFsyn+wd55/C1ex9nvlpfuflEnYfkE0r47hAEAQBAEAQBAEAQBAEAQBAEAQBAEBGZi/YHvHvUjDfEKjTnyb615lfw2vdQOuzdp8ZvX/ANqbVpKorM8xgcdPCT1o5p7Vz/yW6mqG1TQ6E3B/uyrJRcXZnuKFenXgqlN3TMq1Ox4ljEwLZRcHiCsptO6NKlONSLhNXTK7Jl0ulAB+r436e7v7VA0vhXj3SWxK9/DZ1+BT4TRbw9Wdn7rtbn35FhghbA0NhFgOAUqlShSgoQVki6SSVkZF0MmKpqG0zS6Y2AXKtWhRg5zdkjEpKKuymYriTsQdd2zR4rf6ntXhdIaQni53eUVsX93lfUqObNFV5zLZlP8AYO88/havY+z3y0v3PyiTsPyCaV8dwgCAIAgCAIAgCAIAgCAIAgCAIAgCAjMxf5c9494UjDfEKjTnyb615lUVkeKNvDq91A67NwfGb1/9rlVpKorMm4HHTwk9aOae1c/8lupqhtU0OhNwf7sqyUXF2Z7mhXhXgqlN3TMq1OwQBAYqmobTNLpjYBcq1aFGDnN2SMSkoq7KZiuJOxB13bNHit/qe1eF0hpCeLnd5RWxf3eV9So5s0VXnMIC2ZT/AGDvPP4Wr2Ps98tL9z8ok7D8gmlfHcIAgCAIAgCAIAgCAIAgCAIAgCAIAgMdRCKhpbLwOxW0ZOLujlWowrU3TnsZAvy4b+BILdrd/epixa3o83L2dnf3ait0r+T8+jj/AC2+o/FONrmNfy9U+tdzNrD8Llw912PaR/E2x3+BXKtXhOOaJuB0ZiMJPWjNNParPP8Ak3qLEY60fUO36WniPQqrC46hiY3g8+bf3F3CpGWw21MNzVrcQjohedwv5I4n0KJicbRwyvUl2b+40nUjHaVDFMSdiLru2aPFb/XvXi9IaQni53eUVsX93kGpUc2aSrzmEAQFsyp+wd55/C1ex9nvlpfuflEnYfkE0r47hAEAQBAEAQBAEAQBAEAQBAEAQBAEAQBAEB+EXCw1dAqn0am8qP1u/SvHfl/Fc8e9+hC4tPoMvzHU2tzgt57/AILt+EaQtbhF/wC0vQzwFTn8TF9GpvKj9bv0rj+X8Vzx736GOLT6D8+jU3lR+t36U/L+K54979BxafQPo1N5Ufrd+lPy/iuePe/QcWn0D6NTeVH63fpT8v4rnj3v0HFp9B6blmUnwnMA7yfussx9nsQ3nKNu30HFpc6LHQUjaKMMj6OJ6z0leowmGjhqSpx3EuEFFWRsKSbBAEAQBAEAQBAEAQBAEAQBAEAQBAEAQBAEAQBAEAQBAEAQBAEAQBAEAQBAEAQBAEAQBAEBVc5Z7psq+BPeSYi4hZa4HQXOOzR6z2FS8Ng5181kuc41ayp9Zzqq5ZayR3/4oKdg6A8SPPrDm+5WUdF0kveb8F6kbjcr5I90/LDXQG+IU0Dm9TRJGfac5w+5YejKT5Mn4P0HGp3zR1jLONMzFSx1NM0tbID4LuILXFrhfp8Jp36VUV6TpTcHuJsJa0bkouRsEAQBAEAQBAEAQBAEAQBAEAQBAEBVeUzFZsFw6SbDH83IHMAdZp2c8A7OBHBS8FTjUrKMldHKtJxg2iv8k2dKjML5afGCHuY3nGSBoaSNQaQ4NAHSLEDrupGPwsKSUoZXOWHrSnkzpSrCUEAQBAEAQGGsqBSRvkk4MaXHuaCT7lmK1mkYbsrnyxW1UuN1DpJvClmffj0uNgO4bAdgC9ZGMacLLYinbcpH0dlXKdNlqFrKVjTJYc5KQNbj0m/EC/AcAvNV8TOtK7eXMWtOlGCJ2SMSC0gBHURcLgnY6WPNPTspWhlM1rGjg1oAAubmwG3ElG23dmEkskcoqeUHFsSkcMvUJ5sEhrnQyvOxtcuuGg7cFbRwWHgv8k8+tEPjFSXJRpV2e8cwSz8Wp2tYTa74HBvdqa6wK6QweEqZQln1mJVqsOUi85AzzHm5rmvZzc8Yu9l7gg7amnqvsQeFxxUDF4R0He90zvRrKp1mryi5++ihZDRMEk726vCJ0sbcgEgbkkg2G3A+nfB4Ph7yk7IxXr8HktpTsLz5juJgyYfTtlYDa7ad5Z2jVq39amTweEhlKVn1nCNerLNIvOOZgrabCBWU0LY5w0Olika46Rqs8htwdvG36FApUaTxHBt3W5okSqS4PWSK7yecpU2M1TaXG2x3kB5uRgLfCAJ0uF7bgGxFt7De6lYzARpw14bjlRxDlLVkdTJtxVSTDlNDyiVeYMVZTYG2JsBksXOaXOMbLl7yb2F2g27SOKtpYGnSoOdS97eJDVeU52jsJ/P2cKnAZY4MEpjNI9mu+l7gBqsBpYLk7dY6OtR8JhYVU5TlZI6VqsovVisyrPzTmMjX8ks3jYUzr+yXalLWHwV7a3icuErWvYzZW5XHzzNhzFGxocdPOx3Gkk2Gpjidr8SDt1LWvo1KOtTfYxTxV3aR0PNeNjL1HLUubq0AaW3tdznBrRfoFyLquoUuFqKHOSqk9SOsUXk1z3V5lrnw4lzWjmnPAYwggh7ANy47WcVPxuDp0aetG97kahXlOVmTuf8AN9Rl58UODU5nllaXX0vcAAQPFYLuNz1jo61HwmGhVTlOVkjrWqyi7RWZU3ZpzG8a20lhxsKd1/ZLtSmcXwV7a3iceErNXse8ucrsnPCLMsTGgu0mRgc0sN7eExxOwPHcW6litoxautSYhine0kWbli3wmW3lx/mNUXR3x12+R2xHw2UbkJ/z0/8AIP5jFO0p8Ndf2I2D5TO4KjLAIAgCAIAgI3MsJqaKpZHxdDI0d5jcAutF2qRfSjnVV4NdB8w4VMKeeF8nitkY4nsa8E/cF6mom4tLmKqOUj6wBvwXkS5CAxVNQykY6SpcGsYC5znGwAAuST3LMYuTstobsc2xblkp4CW4RBJNvYOc7m2ntAsXH0gKzp6Lm85u3iRJYqKySKzmzOeI4/SSMqKPmqZ2kvk5qU2s9pb9YbN3cAOHSpWHwtGlUTU7y615HGpWnOLyyMXIif8Aybv5D/xxrOk/g9vqYwnLMHLMb4q6/wBkz3FbaN+B2sxiuWdX5MGhuE0unySfXI8n71UY748ibh/hoslVTtqmOjnF2vaWuHWHCxHqKjRbi7o6tXVmfMOI00mVq5zGn6ynlBYT06XBzHekaT6V6mEo1qV9zRUSThPqO4Z4zQ2nwc1NGbGoY1sXXeVu/pa3Ue8KiwuHbxGpLdt7Cxq1LU7reVrkLwLQyatmG7vqYvNBBkPpdpH/ABKlaUrZqmut/Y5YSGTky05s5RKTLTzFLrlmFtUcYHg3FxqcTYbb2Fzw23UTD4GpWWssl0napXjB2Kh/itXYlf5ioL9v1svrDGt96mfh1KHxJ+S9Thxmb5KOX4zLJPUTPrm6JXSPdIyxGlznEuGk7ixJ2KtaaSilHZYhttyzO8cqn7ll/wDV+axUGA+YXb5FjifhHPeQ/wDeb/8Abv8AzIlY6T+D2+pGwnLOl5u5QKTK7+an1yTWvzcYHgg8NTibC/VueGyrMPgqlZXWS6SXUrxg7bynf4sVuI3GB0F//pL6wxrfepn4bShy5+S9Thxmb5KObZnqZqyqmkxaPmpnG8kektsS0fwuNxcWO56VZ0IxjBKDuiLNtzuzs3Kcb4CL9UP4mKkwXzXeTqvwSochP+en/kH8ximaU+Guv7HDB8pncFRlgEAQBAEAQBAfOnKJk6TLVQ90TSaZ7iY3gbNufEd1EcBfiLdtvSYPFKtBJ8pbfUq61JwllsLHk/lY+bYWQY7G+QMAayVhGqw2Ac1xF7Dpvv1dKjYjRuvLWpu19x1pYqytIsdRyxULB9THUOPVpYPvL1GWi6r2tHV4uG43sSrH55wKWTDo3MfK06Y73J5qXxQenUGW9K5wisNiUpPZ919jaTdWlkcp5Nsbp8u1xkxlp06HMDtJJjdqG+niOBG24v3q2xtKdWlaH/SHQkoT94u/KRn6ixOgkp8LeZXy6eDHANDXtcSS4DybWHWoODwdWFVTkrJHevXhKFkQ/IZh0klXLUBp5pkZjLuguc5h0jrsGknq26130pNKmob73NMJF61yN5Zv3q/+Uz3FdNG/AXWzTFfEOt8m0ZjwmkEgt9Xf0OcSD6QQVUYx3ry6ydQVqaLKop1OOcueB83JFWwjZw5qUjrFzGT3jUL/AOlqutF1rp031og4unnrIoLsTnxiCloYxqEb3CIDi4yuFge43t3lWHBwpylVe/b2EbWckoH0jl/C24JSxU8HCNgbfrPFzvS4k+leZq1HUm5veWsI6sUj5+5ScNkw3E6g1YNpXmWNx4Oa43sD2X09lu5eiwVSM6MbbsisrwcZu51ig5TcKZA3S8x6Wj6nmn3G3iizdPqNlUTwGIctl+m5NjiKdji1U1+aK+T5uYS6omc5jOkB7yd7cLA7ngLFXcWqNJaz2LyK/lTy3s7dyrt0YNMOrmx6pWKiwHzC7fIsMT8M53yH/vN/+3f+ZErLSfwe31I2E5ZHcrOGy0WJzPnB0zWfG/oI0NBF+tpFrd3WuuAqRlRSW41xEWql2dNwflKwqOnYA/mdLQOa5p/g2HAaW2PoVVUwGIc3lfpuSo4imkcgzNVnNeJSvwpjiZ3gRMt4RsxrBt0bNv2K5ox4CilN7NpDnLhJ3R2jlGwqSpwaSKmGp8bY3EDiRG5pdYdwJ9CpMHUisQpPffxJ1aL4KyOTcmeZ4ssVbpa8OMb4ywlguR4TXA2vuPB+9W+Nw8q0LR2pkKhUVOWZ2nLedaTMsrosKLy5rdZ1MLRa4HE9NyqSthKlGOtMnwrRm7IsajHUIAgCAIAgPMsbZgWygOadiCLg94PFZTazQauVms5PMLrDeWlYP5bnxj1McApMcbXjsl35+ZydCm3ex+UvJ3hdKbx0rD57pHj1PcQsyx1eW2X28jCoU072LPHGIgGxAAAWAAsABwAHQord82dthDYxlKhxpxdiVPG9x4vALXnve0hx9a7U8TVp5RkznKlCW1EdT8m+FQHUylBP+qSVw9lzyF0ePxD/ANvBehrwFPmLPTU7KRgZStaxjRZrWgBoHUANgospOTuzqklkiLxLKtFik3P4jTxySWA1OBOw4AtvY+kLrDEVYR1YysjV04t3aJho0izdh0BcTc/UBhq6Vlax0dWxr2OFnMcAWkdoOxWYycXdOzMNJ5Mi8KynQ4RJzuHU8bH9DgLkX42J8X0WXaeJqzWrKTsaRpQi7pE0uB0NTEsNhxRmjEomSt8l7QR3i/A9q3hUlB3i7GHFS2lcfyaYU83NL6pZgPUJLKSsfiF/t4L0OXF6fMSApMPyXA+ZkcdPGLB8jWEu3cGtuQC93hEda561bESUb3ZtaFNXKPymZ5ocVw99PhcvOySObsGPAAa8OJJcAOi1uO6nYLCVYVVOSskRq9aEoWTITkLpHSV00rR4DIS0u6NT3sLR6mOPoXfSkkqSjvbNMIveudoxDD4cTYY8QjZIw/wvaHDvsentVJCcoO8XYnuKe0rcvJphUpu6lHolmA9QfZSlj8Qv9vBehy4vT5iYwbLlJgf7qgjjJFi4C7iOovPhH1rhUr1KnLdzeNOMdiJVcjcr9dknDq95fU0sRcTcloLbnpJ0kXKkRxdaKspM5OjB7Ub2D4DS4ICMJhji1eMWjc24XdxK51K06nLdzeMIx2IklzNggCAIAgCAIAgCAIAgCAIAgCAIAgCAIAgCA1sRoIsTidDXsD43izmngd7+jcA3W0JyhLWi7MxKKkrMqf8AhXhd78y/u56S34lM/Ea/P4I48Wp8xacJwqDB4xFhkbY2DfS0cT1k8Se07qJUqSqPWk7s6xioqyNxaGwQBAEAQBAEAQBAEAQBAEAQBAEAQBAEAQBAEAQBAatTiEdNLFFMbPmLhGLHfQ3U7fgNutbxhJxclsRq5pNJ7yPps00lVDz0El2c6ICdLriRzwwNLbXF3Obvwsb8F0lh6kZarWdr9m0wqkWro/fpNTmodTsEzpGvEbi2CZzGucGuAMgZoGzmm5O104vPU18rbdq8toc0nYxVOcKOmkcyV77MdoklEUphY7yXzBuhpHTc7dNllYWo1e23pV32bTHCxvYyYrmmmwqUxVRlLgwSO5uCaQNaS4BxLGEAeC71LFPDznHWVubNpeZl1EnYy/SKm56CESAvqGc5BYEte0N1XDwLcNxc7rXgJ6spWyWTGvG6XOZKHG4K+eanpXapINPOjS6w1gkeERY8Dw4LEqUoxU3sewypJtpHnCsfp8WbK+ikBbC4skcQWgFoBJu4C7bG+obHrWalGcGlJbQpxaujBh+Z6fEdXyXndLWGQSOgmaxzW8XNe5ga7iOB36LraeHnDbbm2o1VRM8YlmiGlgjkpyZHzx66aJrJHOf4IIOhjS5rd23JG1+vZZhh5Sk08knnsyEqiUbofSulhpG1VVKOb1CN7gx40vvYtdGRrZY9DuHSnFqjqaiWe3s6944Rat2ySixGOWZ0EbryNY2QixtpeXBp1cDctcuThJR1t2w31lextrQyEAQBAEAQBAEAQBAEAQBAEAQBAEAQEJi9BJU1tDLC27InSmQ3G2uEtbtxNz1LvTnFU5xe128zjOLc4tbr+RT2ZQqqeGmNKwBxnYauPU3xY6wzRyg3sXBt2npIcPJUzjNNyld7su2NmjlClOKXXn3lmwfAXxVlVUVLpWB0+uNjZfq3t+TxMu6MbE6g4b9Q7FGqVk6cYK2zmz2s7qHvXzIyOgraClmw+CmbIHmUR1JkYI9M73u1SMJ16m6zcAEG3EXXRzpSmqrla1st+XNuOdppalrnnFMr1b5JfmuaSK1FHDG8GO0j4zLdr7guaLEbi3jcTZZhiKeqtdX95vqTsYlTlfLmPGJZdne6nkwyHR8no2iFhe27ZIpoXtiLr76mMewu4WJ3WYV42kpO95Z9TTz78zEoSbTS2Lxuj9w7A6zCm1UlMwGeamjsdTbGd8tQ+U7ng0zNPcNrpOtTnqpvJN91lbyNowlGLss35mKLJlVTCWm5yN0NRRfJi9jCzQ6IWhc5pkJfqa94JHGwWXiqbtO2alfrvt3ZGFTknbo8iwUlRVVcL4a2kMREJbrEsbmOdpsAwA6rHfdwbZRpRpxkpRlfPmfidPecXG24jKDDKrBfks8UHPFtGymmia9gkYWWddpcdDhckEXHBpF11nUp1NaLdvebT3eppCMo2dt1jHLl+orGPkqomh1RWwzvgDmkMjjEbCHHg5xYy5t0mwutlXhFpJ7ItX6XdicJSWzejayrgdRhNbP8p8KARRxU0moFxY18jg1wve7A/Tc8QAtK9aE6cbbbtvry8zNOEoyd9m4tyhncIAgCAIAgCAIAgCAIAgCAIAgCAIAgCAIAgCAIAgCAIAgCAIAgCAIAgCAIAgCAIAgCAIAgCAIAgCAIAgCAIAgCAIAgCAIAgCAIAgCAIAgCAIAgCAIAgCAIAgCAIAgCAIAgCAIAgCAIAgCAIAgCAIAgCAIA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5124" name="Picture 4" descr="http://1.bp.blogspot.com/-qxv7UgU3gbc/USPXM39rH-I/AAAAAAAALS8/DsMyUi8e5SU/s1600/Carvajal+Informaci%C3%B3n.png"/>
          <p:cNvPicPr>
            <a:picLocks noChangeAspect="1" noChangeArrowheads="1"/>
          </p:cNvPicPr>
          <p:nvPr/>
        </p:nvPicPr>
        <p:blipFill>
          <a:blip r:embed="rId2" cstate="print"/>
          <a:srcRect/>
          <a:stretch>
            <a:fillRect/>
          </a:stretch>
        </p:blipFill>
        <p:spPr bwMode="auto">
          <a:xfrm>
            <a:off x="5940152" y="5373216"/>
            <a:ext cx="2607088" cy="1008112"/>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1 Título"/>
          <p:cNvSpPr>
            <a:spLocks noGrp="1"/>
          </p:cNvSpPr>
          <p:nvPr>
            <p:ph type="title"/>
          </p:nvPr>
        </p:nvSpPr>
        <p:spPr>
          <a:xfrm>
            <a:off x="374848" y="341783"/>
            <a:ext cx="8229600" cy="1143001"/>
          </a:xfrm>
        </p:spPr>
        <p:txBody>
          <a:bodyPr/>
          <a:lstStyle/>
          <a:p>
            <a:pPr eaLnBrk="1" hangingPunct="1"/>
            <a:r>
              <a:rPr lang="es-ES" sz="2400" dirty="0" smtClean="0">
                <a:solidFill>
                  <a:schemeClr val="tx1"/>
                </a:solidFill>
                <a:latin typeface="News Gothic MT"/>
              </a:rPr>
              <a:t>        </a:t>
            </a:r>
            <a:r>
              <a:rPr lang="es-ES" sz="4000" b="1" dirty="0">
                <a:latin typeface="Americana T." pitchFamily="2" charset="0"/>
              </a:rPr>
              <a:t>Segmentación</a:t>
            </a:r>
            <a:endParaRPr lang="es-CO" sz="4000" b="1" dirty="0">
              <a:latin typeface="Americana T." pitchFamily="2" charset="0"/>
            </a:endParaRPr>
          </a:p>
        </p:txBody>
      </p:sp>
      <p:sp>
        <p:nvSpPr>
          <p:cNvPr id="58373" name="TextBox 39"/>
          <p:cNvSpPr txBox="1">
            <a:spLocks noChangeArrowheads="1"/>
          </p:cNvSpPr>
          <p:nvPr/>
        </p:nvSpPr>
        <p:spPr bwMode="auto">
          <a:xfrm>
            <a:off x="1287016" y="1773238"/>
            <a:ext cx="3429000" cy="338137"/>
          </a:xfrm>
          <a:prstGeom prst="rect">
            <a:avLst/>
          </a:prstGeom>
          <a:noFill/>
          <a:ln w="9525">
            <a:noFill/>
            <a:miter lim="800000"/>
            <a:headEnd/>
            <a:tailEnd/>
          </a:ln>
        </p:spPr>
        <p:txBody>
          <a:bodyPr>
            <a:spAutoFit/>
          </a:bodyPr>
          <a:lstStyle/>
          <a:p>
            <a:pPr>
              <a:buFont typeface="Wingdings" pitchFamily="2" charset="2"/>
              <a:buChar char="§"/>
            </a:pPr>
            <a:r>
              <a:rPr lang="es-ES" sz="1600" dirty="0">
                <a:latin typeface="Calibri" pitchFamily="34" charset="0"/>
              </a:rPr>
              <a:t> Por sector y tamaño empresa</a:t>
            </a:r>
            <a:endParaRPr lang="en-US" sz="1600" dirty="0">
              <a:latin typeface="Calibri" pitchFamily="34" charset="0"/>
            </a:endParaRPr>
          </a:p>
        </p:txBody>
      </p:sp>
      <p:sp>
        <p:nvSpPr>
          <p:cNvPr id="58374" name="TextBox 40"/>
          <p:cNvSpPr txBox="1">
            <a:spLocks noChangeArrowheads="1"/>
          </p:cNvSpPr>
          <p:nvPr/>
        </p:nvSpPr>
        <p:spPr bwMode="auto">
          <a:xfrm>
            <a:off x="5508625" y="1773238"/>
            <a:ext cx="2663825" cy="338137"/>
          </a:xfrm>
          <a:prstGeom prst="rect">
            <a:avLst/>
          </a:prstGeom>
          <a:noFill/>
          <a:ln w="9525">
            <a:noFill/>
            <a:miter lim="800000"/>
            <a:headEnd/>
            <a:tailEnd/>
          </a:ln>
        </p:spPr>
        <p:txBody>
          <a:bodyPr>
            <a:spAutoFit/>
          </a:bodyPr>
          <a:lstStyle/>
          <a:p>
            <a:pPr algn="ctr">
              <a:buFont typeface="Wingdings" pitchFamily="2" charset="2"/>
              <a:buChar char="§"/>
            </a:pPr>
            <a:r>
              <a:rPr lang="es-ES" sz="1600">
                <a:latin typeface="Calibri" pitchFamily="34" charset="0"/>
              </a:rPr>
              <a:t> Por oportunidad del cliente</a:t>
            </a:r>
            <a:endParaRPr lang="en-US" sz="1600">
              <a:latin typeface="Calibri" pitchFamily="34" charset="0"/>
            </a:endParaRPr>
          </a:p>
        </p:txBody>
      </p:sp>
      <p:sp>
        <p:nvSpPr>
          <p:cNvPr id="33" name="Rectangle 41"/>
          <p:cNvSpPr/>
          <p:nvPr/>
        </p:nvSpPr>
        <p:spPr>
          <a:xfrm>
            <a:off x="5580063" y="2300288"/>
            <a:ext cx="3071812"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Clientes de Valor</a:t>
            </a:r>
            <a:endParaRPr lang="en-US" sz="1600" dirty="0"/>
          </a:p>
        </p:txBody>
      </p:sp>
      <p:sp>
        <p:nvSpPr>
          <p:cNvPr id="34" name="Rectangle 42"/>
          <p:cNvSpPr/>
          <p:nvPr/>
        </p:nvSpPr>
        <p:spPr>
          <a:xfrm>
            <a:off x="5580063" y="2728913"/>
            <a:ext cx="3071812"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Retención</a:t>
            </a:r>
            <a:endParaRPr lang="en-US" sz="1600" dirty="0"/>
          </a:p>
        </p:txBody>
      </p:sp>
      <p:sp>
        <p:nvSpPr>
          <p:cNvPr id="35" name="Rectangle 43"/>
          <p:cNvSpPr/>
          <p:nvPr/>
        </p:nvSpPr>
        <p:spPr>
          <a:xfrm>
            <a:off x="5580063" y="3157538"/>
            <a:ext cx="3071812"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ES" sz="1600" dirty="0"/>
              <a:t>Venta Cruzada</a:t>
            </a:r>
            <a:endParaRPr lang="en-US" sz="1600" dirty="0"/>
          </a:p>
        </p:txBody>
      </p:sp>
      <p:sp>
        <p:nvSpPr>
          <p:cNvPr id="36" name="Rectangle 44"/>
          <p:cNvSpPr/>
          <p:nvPr/>
        </p:nvSpPr>
        <p:spPr>
          <a:xfrm>
            <a:off x="5580063" y="3586163"/>
            <a:ext cx="3071812"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Venta Incremental</a:t>
            </a:r>
            <a:endParaRPr lang="en-US" sz="1600" dirty="0"/>
          </a:p>
        </p:txBody>
      </p:sp>
      <p:sp>
        <p:nvSpPr>
          <p:cNvPr id="37" name="Rectangle 45"/>
          <p:cNvSpPr/>
          <p:nvPr/>
        </p:nvSpPr>
        <p:spPr>
          <a:xfrm>
            <a:off x="5580063" y="4014788"/>
            <a:ext cx="3071812"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Renovación Pura</a:t>
            </a:r>
            <a:endParaRPr lang="en-US" sz="1600" dirty="0"/>
          </a:p>
        </p:txBody>
      </p:sp>
      <p:sp>
        <p:nvSpPr>
          <p:cNvPr id="38" name="Rectangle 46"/>
          <p:cNvSpPr/>
          <p:nvPr/>
        </p:nvSpPr>
        <p:spPr>
          <a:xfrm>
            <a:off x="5580063" y="4443413"/>
            <a:ext cx="3071812"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Recuperación</a:t>
            </a:r>
            <a:endParaRPr lang="en-US" sz="1600" dirty="0"/>
          </a:p>
        </p:txBody>
      </p:sp>
      <p:sp>
        <p:nvSpPr>
          <p:cNvPr id="39" name="Rectangle 47"/>
          <p:cNvSpPr/>
          <p:nvPr/>
        </p:nvSpPr>
        <p:spPr>
          <a:xfrm>
            <a:off x="5580063" y="4872038"/>
            <a:ext cx="3071812" cy="357187"/>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CO" sz="1600" dirty="0"/>
              <a:t>Venta Nueva</a:t>
            </a:r>
            <a:endParaRPr lang="en-US" sz="1600" dirty="0"/>
          </a:p>
        </p:txBody>
      </p:sp>
      <p:grpSp>
        <p:nvGrpSpPr>
          <p:cNvPr id="2" name="39 Grupo"/>
          <p:cNvGrpSpPr>
            <a:grpSpLocks/>
          </p:cNvGrpSpPr>
          <p:nvPr/>
        </p:nvGrpSpPr>
        <p:grpSpPr bwMode="auto">
          <a:xfrm>
            <a:off x="900360" y="2349500"/>
            <a:ext cx="4103688" cy="2735263"/>
            <a:chOff x="1634102" y="1554721"/>
            <a:chExt cx="5542281" cy="3858440"/>
          </a:xfrm>
        </p:grpSpPr>
        <p:grpSp>
          <p:nvGrpSpPr>
            <p:cNvPr id="4" name="40 Grupo"/>
            <p:cNvGrpSpPr>
              <a:grpSpLocks/>
            </p:cNvGrpSpPr>
            <p:nvPr/>
          </p:nvGrpSpPr>
          <p:grpSpPr bwMode="auto">
            <a:xfrm>
              <a:off x="2372588" y="2360267"/>
              <a:ext cx="4803795" cy="2698402"/>
              <a:chOff x="4930775" y="1266825"/>
              <a:chExt cx="3889375" cy="2162175"/>
            </a:xfrm>
          </p:grpSpPr>
          <p:sp>
            <p:nvSpPr>
              <p:cNvPr id="58388" name="Rectangle 4"/>
              <p:cNvSpPr>
                <a:spLocks noChangeArrowheads="1"/>
              </p:cNvSpPr>
              <p:nvPr/>
            </p:nvSpPr>
            <p:spPr bwMode="auto">
              <a:xfrm>
                <a:off x="6011863" y="1266825"/>
                <a:ext cx="647700" cy="4333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Micro</a:t>
                </a:r>
              </a:p>
            </p:txBody>
          </p:sp>
          <p:sp>
            <p:nvSpPr>
              <p:cNvPr id="58389" name="Rectangle 5"/>
              <p:cNvSpPr>
                <a:spLocks noChangeArrowheads="1"/>
              </p:cNvSpPr>
              <p:nvPr/>
            </p:nvSpPr>
            <p:spPr bwMode="auto">
              <a:xfrm>
                <a:off x="6731000" y="1266825"/>
                <a:ext cx="647700" cy="4333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Pequeña</a:t>
                </a:r>
              </a:p>
            </p:txBody>
          </p:sp>
          <p:sp>
            <p:nvSpPr>
              <p:cNvPr id="58390" name="Rectangle 6"/>
              <p:cNvSpPr>
                <a:spLocks noChangeArrowheads="1"/>
              </p:cNvSpPr>
              <p:nvPr/>
            </p:nvSpPr>
            <p:spPr bwMode="auto">
              <a:xfrm>
                <a:off x="7451725" y="1266825"/>
                <a:ext cx="647700" cy="4333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Mediana</a:t>
                </a:r>
              </a:p>
            </p:txBody>
          </p:sp>
          <p:sp>
            <p:nvSpPr>
              <p:cNvPr id="58391" name="Rectangle 7"/>
              <p:cNvSpPr>
                <a:spLocks noChangeArrowheads="1"/>
              </p:cNvSpPr>
              <p:nvPr/>
            </p:nvSpPr>
            <p:spPr bwMode="auto">
              <a:xfrm>
                <a:off x="8172450" y="1266825"/>
                <a:ext cx="647700" cy="4333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Grande</a:t>
                </a:r>
              </a:p>
            </p:txBody>
          </p:sp>
          <p:sp>
            <p:nvSpPr>
              <p:cNvPr id="58392" name="Rectangle 8"/>
              <p:cNvSpPr>
                <a:spLocks noChangeArrowheads="1"/>
              </p:cNvSpPr>
              <p:nvPr/>
            </p:nvSpPr>
            <p:spPr bwMode="auto">
              <a:xfrm>
                <a:off x="4930775" y="1770063"/>
                <a:ext cx="863600" cy="217487"/>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Industria</a:t>
                </a:r>
              </a:p>
            </p:txBody>
          </p:sp>
          <p:sp>
            <p:nvSpPr>
              <p:cNvPr id="58393" name="Rectangle 9"/>
              <p:cNvSpPr>
                <a:spLocks noChangeArrowheads="1"/>
              </p:cNvSpPr>
              <p:nvPr/>
            </p:nvSpPr>
            <p:spPr bwMode="auto">
              <a:xfrm>
                <a:off x="4930775" y="2057400"/>
                <a:ext cx="863600" cy="2174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Entreten.</a:t>
                </a:r>
              </a:p>
            </p:txBody>
          </p:sp>
          <p:sp>
            <p:nvSpPr>
              <p:cNvPr id="58394" name="Rectangle 10"/>
              <p:cNvSpPr>
                <a:spLocks noChangeArrowheads="1"/>
              </p:cNvSpPr>
              <p:nvPr/>
            </p:nvSpPr>
            <p:spPr bwMode="auto">
              <a:xfrm>
                <a:off x="4930775" y="2346325"/>
                <a:ext cx="863600" cy="2174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Comercio</a:t>
                </a:r>
              </a:p>
            </p:txBody>
          </p:sp>
          <p:sp>
            <p:nvSpPr>
              <p:cNvPr id="58395" name="Rectangle 11"/>
              <p:cNvSpPr>
                <a:spLocks noChangeArrowheads="1"/>
              </p:cNvSpPr>
              <p:nvPr/>
            </p:nvSpPr>
            <p:spPr bwMode="auto">
              <a:xfrm>
                <a:off x="4930775" y="2635250"/>
                <a:ext cx="863600" cy="2174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Servicios</a:t>
                </a:r>
              </a:p>
            </p:txBody>
          </p:sp>
          <p:sp>
            <p:nvSpPr>
              <p:cNvPr id="58396" name="Rectangle 12"/>
              <p:cNvSpPr>
                <a:spLocks noChangeArrowheads="1"/>
              </p:cNvSpPr>
              <p:nvPr/>
            </p:nvSpPr>
            <p:spPr bwMode="auto">
              <a:xfrm>
                <a:off x="4930775" y="2924175"/>
                <a:ext cx="863600" cy="217488"/>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Otros</a:t>
                </a:r>
              </a:p>
            </p:txBody>
          </p:sp>
          <p:sp>
            <p:nvSpPr>
              <p:cNvPr id="58397" name="Rectangle 13"/>
              <p:cNvSpPr>
                <a:spLocks noChangeArrowheads="1"/>
              </p:cNvSpPr>
              <p:nvPr/>
            </p:nvSpPr>
            <p:spPr bwMode="auto">
              <a:xfrm>
                <a:off x="4930775" y="3211513"/>
                <a:ext cx="863600" cy="217487"/>
              </a:xfrm>
              <a:prstGeom prst="rect">
                <a:avLst/>
              </a:prstGeom>
              <a:solidFill>
                <a:srgbClr val="F6882E"/>
              </a:solidFill>
              <a:ln w="9525">
                <a:noFill/>
                <a:miter lim="800000"/>
                <a:headEnd/>
                <a:tailEnd/>
              </a:ln>
            </p:spPr>
            <p:txBody>
              <a:bodyPr wrap="none" anchor="ctr"/>
              <a:lstStyle/>
              <a:p>
                <a:pPr algn="ctr"/>
                <a:r>
                  <a:rPr lang="es-ES" sz="1200">
                    <a:solidFill>
                      <a:schemeClr val="bg1"/>
                    </a:solidFill>
                    <a:latin typeface="Calibri" pitchFamily="34" charset="0"/>
                  </a:rPr>
                  <a:t>Financiero</a:t>
                </a:r>
              </a:p>
            </p:txBody>
          </p:sp>
          <p:sp>
            <p:nvSpPr>
              <p:cNvPr id="56" name="Rectangle 14"/>
              <p:cNvSpPr>
                <a:spLocks noChangeArrowheads="1"/>
              </p:cNvSpPr>
              <p:nvPr/>
            </p:nvSpPr>
            <p:spPr bwMode="auto">
              <a:xfrm>
                <a:off x="6011473" y="1771545"/>
                <a:ext cx="647488" cy="1656197"/>
              </a:xfrm>
              <a:prstGeom prst="rect">
                <a:avLst/>
              </a:prstGeom>
              <a:solidFill>
                <a:schemeClr val="tx2">
                  <a:lumMod val="40000"/>
                  <a:lumOff val="60000"/>
                  <a:alpha val="50195"/>
                </a:schemeClr>
              </a:solidFill>
              <a:ln>
                <a:noFill/>
              </a:ln>
              <a:effectLst/>
              <a:extLst/>
            </p:spPr>
            <p:txBody>
              <a:bodyPr wrap="none" anchor="ctr"/>
              <a:lstStyle/>
              <a:p>
                <a:pPr algn="ctr" fontAlgn="auto">
                  <a:spcBef>
                    <a:spcPts val="0"/>
                  </a:spcBef>
                  <a:spcAft>
                    <a:spcPts val="0"/>
                  </a:spcAft>
                  <a:defRPr/>
                </a:pPr>
                <a:r>
                  <a:rPr lang="es-ES" sz="1200" dirty="0">
                    <a:latin typeface="+mn-lt"/>
                  </a:rPr>
                  <a:t>Empre.</a:t>
                </a:r>
              </a:p>
            </p:txBody>
          </p:sp>
          <p:sp>
            <p:nvSpPr>
              <p:cNvPr id="57" name="Rectangle 15"/>
              <p:cNvSpPr>
                <a:spLocks noChangeArrowheads="1"/>
              </p:cNvSpPr>
              <p:nvPr/>
            </p:nvSpPr>
            <p:spPr bwMode="auto">
              <a:xfrm>
                <a:off x="6731869" y="1771545"/>
                <a:ext cx="2088281" cy="218912"/>
              </a:xfrm>
              <a:prstGeom prst="rect">
                <a:avLst/>
              </a:prstGeom>
              <a:solidFill>
                <a:schemeClr val="accent4">
                  <a:lumMod val="60000"/>
                  <a:lumOff val="40000"/>
                  <a:alpha val="50195"/>
                </a:schemeClr>
              </a:solidFill>
              <a:ln>
                <a:noFill/>
              </a:ln>
              <a:effectLst/>
              <a:extLst/>
            </p:spPr>
            <p:txBody>
              <a:bodyPr wrap="none" anchor="ctr"/>
              <a:lstStyle/>
              <a:p>
                <a:pPr algn="ctr" fontAlgn="auto">
                  <a:spcBef>
                    <a:spcPts val="0"/>
                  </a:spcBef>
                  <a:spcAft>
                    <a:spcPts val="0"/>
                  </a:spcAft>
                  <a:defRPr/>
                </a:pPr>
                <a:r>
                  <a:rPr lang="es-ES" sz="1200" dirty="0">
                    <a:latin typeface="+mn-lt"/>
                  </a:rPr>
                  <a:t>Industriales</a:t>
                </a:r>
              </a:p>
            </p:txBody>
          </p:sp>
          <p:sp>
            <p:nvSpPr>
              <p:cNvPr id="58" name="Rectangle 16"/>
              <p:cNvSpPr>
                <a:spLocks noChangeArrowheads="1"/>
              </p:cNvSpPr>
              <p:nvPr/>
            </p:nvSpPr>
            <p:spPr bwMode="auto">
              <a:xfrm>
                <a:off x="6730133" y="2058643"/>
                <a:ext cx="1369620" cy="506011"/>
              </a:xfrm>
              <a:prstGeom prst="rect">
                <a:avLst/>
              </a:prstGeom>
              <a:solidFill>
                <a:schemeClr val="accent3">
                  <a:lumMod val="60000"/>
                  <a:lumOff val="40000"/>
                  <a:alpha val="50195"/>
                </a:schemeClr>
              </a:solidFill>
              <a:ln>
                <a:noFill/>
              </a:ln>
              <a:effectLst/>
              <a:extLst/>
            </p:spPr>
            <p:txBody>
              <a:bodyPr wrap="none" anchor="ctr"/>
              <a:lstStyle/>
              <a:p>
                <a:pPr algn="ctr" fontAlgn="auto">
                  <a:spcBef>
                    <a:spcPts val="0"/>
                  </a:spcBef>
                  <a:spcAft>
                    <a:spcPts val="0"/>
                  </a:spcAft>
                  <a:defRPr/>
                </a:pPr>
                <a:r>
                  <a:rPr lang="es-ES" sz="1200" dirty="0">
                    <a:latin typeface="+mn-lt"/>
                  </a:rPr>
                  <a:t>Crecimiento</a:t>
                </a:r>
              </a:p>
              <a:p>
                <a:pPr algn="ctr" fontAlgn="auto">
                  <a:spcBef>
                    <a:spcPts val="0"/>
                  </a:spcBef>
                  <a:spcAft>
                    <a:spcPts val="0"/>
                  </a:spcAft>
                  <a:defRPr/>
                </a:pPr>
                <a:r>
                  <a:rPr lang="es-ES" sz="1200" dirty="0">
                    <a:latin typeface="+mn-lt"/>
                  </a:rPr>
                  <a:t>Entre y Comercio</a:t>
                </a:r>
              </a:p>
            </p:txBody>
          </p:sp>
          <p:sp>
            <p:nvSpPr>
              <p:cNvPr id="59" name="Rectangle 17"/>
              <p:cNvSpPr>
                <a:spLocks noChangeArrowheads="1"/>
              </p:cNvSpPr>
              <p:nvPr/>
            </p:nvSpPr>
            <p:spPr bwMode="auto">
              <a:xfrm>
                <a:off x="6730133" y="2636428"/>
                <a:ext cx="1369620" cy="504216"/>
              </a:xfrm>
              <a:prstGeom prst="rect">
                <a:avLst/>
              </a:prstGeom>
              <a:solidFill>
                <a:schemeClr val="accent2">
                  <a:lumMod val="60000"/>
                  <a:lumOff val="40000"/>
                  <a:alpha val="50195"/>
                </a:schemeClr>
              </a:solidFill>
              <a:ln>
                <a:noFill/>
              </a:ln>
              <a:effectLst/>
              <a:extLst/>
            </p:spPr>
            <p:txBody>
              <a:bodyPr wrap="none" anchor="ctr"/>
              <a:lstStyle/>
              <a:p>
                <a:pPr algn="ctr" fontAlgn="auto">
                  <a:spcBef>
                    <a:spcPts val="0"/>
                  </a:spcBef>
                  <a:spcAft>
                    <a:spcPts val="0"/>
                  </a:spcAft>
                  <a:defRPr/>
                </a:pPr>
                <a:r>
                  <a:rPr lang="es-ES" sz="1200" dirty="0">
                    <a:latin typeface="+mn-lt"/>
                  </a:rPr>
                  <a:t>Crecimiento</a:t>
                </a:r>
              </a:p>
              <a:p>
                <a:pPr algn="ctr" fontAlgn="auto">
                  <a:spcBef>
                    <a:spcPts val="0"/>
                  </a:spcBef>
                  <a:spcAft>
                    <a:spcPts val="0"/>
                  </a:spcAft>
                  <a:defRPr/>
                </a:pPr>
                <a:r>
                  <a:rPr lang="es-ES" sz="1200" dirty="0">
                    <a:latin typeface="+mn-lt"/>
                  </a:rPr>
                  <a:t>Servicios</a:t>
                </a:r>
              </a:p>
            </p:txBody>
          </p:sp>
          <p:grpSp>
            <p:nvGrpSpPr>
              <p:cNvPr id="5" name="Group 20"/>
              <p:cNvGrpSpPr>
                <a:grpSpLocks/>
              </p:cNvGrpSpPr>
              <p:nvPr/>
            </p:nvGrpSpPr>
            <p:grpSpPr bwMode="auto">
              <a:xfrm>
                <a:off x="6731000" y="2057400"/>
                <a:ext cx="2087563" cy="1371600"/>
                <a:chOff x="3787" y="1569"/>
                <a:chExt cx="1315" cy="864"/>
              </a:xfrm>
            </p:grpSpPr>
            <p:sp>
              <p:nvSpPr>
                <p:cNvPr id="61" name="Rectangle 18"/>
                <p:cNvSpPr>
                  <a:spLocks noChangeArrowheads="1"/>
                </p:cNvSpPr>
                <p:nvPr/>
              </p:nvSpPr>
              <p:spPr bwMode="auto">
                <a:xfrm>
                  <a:off x="4694" y="1572"/>
                  <a:ext cx="408" cy="864"/>
                </a:xfrm>
                <a:prstGeom prst="rect">
                  <a:avLst/>
                </a:prstGeom>
                <a:solidFill>
                  <a:schemeClr val="accent5">
                    <a:lumMod val="60000"/>
                    <a:lumOff val="40000"/>
                    <a:alpha val="50195"/>
                  </a:schemeClr>
                </a:solidFill>
                <a:ln>
                  <a:noFill/>
                </a:ln>
                <a:effectLst/>
                <a:extLst/>
              </p:spPr>
              <p:txBody>
                <a:bodyPr wrap="none" anchor="ctr"/>
                <a:lstStyle/>
                <a:p>
                  <a:pPr algn="ctr" fontAlgn="auto">
                    <a:spcBef>
                      <a:spcPts val="0"/>
                    </a:spcBef>
                    <a:spcAft>
                      <a:spcPts val="0"/>
                    </a:spcAft>
                    <a:defRPr/>
                  </a:pPr>
                  <a:r>
                    <a:rPr lang="es-ES" sz="1200">
                      <a:latin typeface="+mn-lt"/>
                    </a:rPr>
                    <a:t>Líderes</a:t>
                  </a:r>
                </a:p>
              </p:txBody>
            </p:sp>
            <p:sp>
              <p:nvSpPr>
                <p:cNvPr id="62" name="Rectangle 19"/>
                <p:cNvSpPr>
                  <a:spLocks noChangeArrowheads="1"/>
                </p:cNvSpPr>
                <p:nvPr/>
              </p:nvSpPr>
              <p:spPr bwMode="auto">
                <a:xfrm>
                  <a:off x="3784" y="2299"/>
                  <a:ext cx="911" cy="137"/>
                </a:xfrm>
                <a:prstGeom prst="rect">
                  <a:avLst/>
                </a:prstGeom>
                <a:solidFill>
                  <a:schemeClr val="accent5">
                    <a:lumMod val="60000"/>
                    <a:lumOff val="40000"/>
                    <a:alpha val="50195"/>
                  </a:schemeClr>
                </a:solidFill>
                <a:ln>
                  <a:noFill/>
                </a:ln>
                <a:effectLst/>
                <a:extLst/>
              </p:spPr>
              <p:txBody>
                <a:bodyPr wrap="none" anchor="ctr"/>
                <a:lstStyle/>
                <a:p>
                  <a:pPr algn="ctr" fontAlgn="auto">
                    <a:spcBef>
                      <a:spcPts val="0"/>
                    </a:spcBef>
                    <a:spcAft>
                      <a:spcPts val="0"/>
                    </a:spcAft>
                    <a:defRPr/>
                  </a:pPr>
                  <a:endParaRPr lang="es-ES" sz="1200">
                    <a:latin typeface="+mn-lt"/>
                  </a:endParaRPr>
                </a:p>
              </p:txBody>
            </p:sp>
          </p:grpSp>
        </p:grpSp>
        <p:sp>
          <p:nvSpPr>
            <p:cNvPr id="42" name="41 Cerrar llave"/>
            <p:cNvSpPr/>
            <p:nvPr/>
          </p:nvSpPr>
          <p:spPr>
            <a:xfrm rot="16200000">
              <a:off x="5292576" y="721264"/>
              <a:ext cx="214980" cy="2750771"/>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O"/>
            </a:p>
          </p:txBody>
        </p:sp>
        <p:sp>
          <p:nvSpPr>
            <p:cNvPr id="58385" name="42 CuadroTexto"/>
            <p:cNvSpPr txBox="1">
              <a:spLocks noChangeArrowheads="1"/>
            </p:cNvSpPr>
            <p:nvPr/>
          </p:nvSpPr>
          <p:spPr bwMode="auto">
            <a:xfrm>
              <a:off x="3851014" y="1554721"/>
              <a:ext cx="3096344" cy="369332"/>
            </a:xfrm>
            <a:prstGeom prst="rect">
              <a:avLst/>
            </a:prstGeom>
            <a:noFill/>
            <a:ln w="9525">
              <a:noFill/>
              <a:miter lim="800000"/>
              <a:headEnd/>
              <a:tailEnd/>
            </a:ln>
          </p:spPr>
          <p:txBody>
            <a:bodyPr>
              <a:spAutoFit/>
            </a:bodyPr>
            <a:lstStyle/>
            <a:p>
              <a:pPr algn="ctr"/>
              <a:r>
                <a:rPr lang="es-ES">
                  <a:latin typeface="Calibri" pitchFamily="34" charset="0"/>
                </a:rPr>
                <a:t>Tamaño de Empresa</a:t>
              </a:r>
              <a:endParaRPr lang="es-CO">
                <a:latin typeface="Calibri" pitchFamily="34" charset="0"/>
              </a:endParaRPr>
            </a:p>
          </p:txBody>
        </p:sp>
        <p:sp>
          <p:nvSpPr>
            <p:cNvPr id="44" name="43 Cerrar llave"/>
            <p:cNvSpPr/>
            <p:nvPr/>
          </p:nvSpPr>
          <p:spPr>
            <a:xfrm rot="10800000">
              <a:off x="2052186" y="3131239"/>
              <a:ext cx="216545" cy="18094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CO"/>
            </a:p>
          </p:txBody>
        </p:sp>
        <p:sp>
          <p:nvSpPr>
            <p:cNvPr id="58387" name="44 CuadroTexto"/>
            <p:cNvSpPr txBox="1">
              <a:spLocks noChangeArrowheads="1"/>
            </p:cNvSpPr>
            <p:nvPr/>
          </p:nvSpPr>
          <p:spPr bwMode="auto">
            <a:xfrm rot="-5400000">
              <a:off x="461203" y="3741550"/>
              <a:ext cx="2844510" cy="498712"/>
            </a:xfrm>
            <a:prstGeom prst="rect">
              <a:avLst/>
            </a:prstGeom>
            <a:noFill/>
            <a:ln w="9525">
              <a:noFill/>
              <a:miter lim="800000"/>
              <a:headEnd/>
              <a:tailEnd/>
            </a:ln>
          </p:spPr>
          <p:txBody>
            <a:bodyPr>
              <a:spAutoFit/>
            </a:bodyPr>
            <a:lstStyle/>
            <a:p>
              <a:pPr algn="ctr"/>
              <a:r>
                <a:rPr lang="es-ES">
                  <a:latin typeface="Calibri" pitchFamily="34" charset="0"/>
                </a:rPr>
                <a:t>Sector Económico</a:t>
              </a:r>
              <a:endParaRPr lang="es-CO">
                <a:latin typeface="Calibri" pitchFamily="34" charset="0"/>
              </a:endParaRPr>
            </a:p>
          </p:txBody>
        </p:sp>
      </p:gr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 Título"/>
          <p:cNvSpPr>
            <a:spLocks noGrp="1"/>
          </p:cNvSpPr>
          <p:nvPr>
            <p:ph type="title"/>
          </p:nvPr>
        </p:nvSpPr>
        <p:spPr>
          <a:xfrm>
            <a:off x="1719974" y="165021"/>
            <a:ext cx="8229600" cy="1143000"/>
          </a:xfrm>
        </p:spPr>
        <p:txBody>
          <a:bodyPr/>
          <a:lstStyle/>
          <a:p>
            <a:r>
              <a:rPr lang="es-ES" sz="4000" b="1" dirty="0" smtClean="0">
                <a:latin typeface="Americana T." pitchFamily="2" charset="0"/>
              </a:rPr>
              <a:t>Segmentación</a:t>
            </a:r>
            <a:endParaRPr lang="es-CO" sz="4000" b="1" dirty="0">
              <a:latin typeface="Americana T." pitchFamily="2" charset="0"/>
            </a:endParaRPr>
          </a:p>
        </p:txBody>
      </p:sp>
      <p:sp>
        <p:nvSpPr>
          <p:cNvPr id="31" name="TextBox 39"/>
          <p:cNvSpPr txBox="1"/>
          <p:nvPr/>
        </p:nvSpPr>
        <p:spPr>
          <a:xfrm>
            <a:off x="1691680" y="1700808"/>
            <a:ext cx="3429024" cy="338554"/>
          </a:xfrm>
          <a:prstGeom prst="rect">
            <a:avLst/>
          </a:prstGeom>
          <a:noFill/>
        </p:spPr>
        <p:txBody>
          <a:bodyPr wrap="square" rtlCol="0">
            <a:spAutoFit/>
          </a:bodyPr>
          <a:lstStyle/>
          <a:p>
            <a:pPr>
              <a:buFont typeface="Wingdings" pitchFamily="2" charset="2"/>
              <a:buChar char="§"/>
            </a:pPr>
            <a:r>
              <a:rPr lang="es-ES" sz="1600" dirty="0" smtClean="0"/>
              <a:t> Por sector y tamaño empresa</a:t>
            </a:r>
            <a:endParaRPr lang="en-US" sz="1600" dirty="0"/>
          </a:p>
        </p:txBody>
      </p:sp>
      <p:grpSp>
        <p:nvGrpSpPr>
          <p:cNvPr id="5" name="39 Grupo"/>
          <p:cNvGrpSpPr/>
          <p:nvPr/>
        </p:nvGrpSpPr>
        <p:grpSpPr>
          <a:xfrm>
            <a:off x="1629282" y="2103138"/>
            <a:ext cx="4896544" cy="1325862"/>
            <a:chOff x="3707847" y="1554721"/>
            <a:chExt cx="3468535" cy="1346417"/>
          </a:xfrm>
        </p:grpSpPr>
        <p:grpSp>
          <p:nvGrpSpPr>
            <p:cNvPr id="7" name="40 Grupo"/>
            <p:cNvGrpSpPr/>
            <p:nvPr/>
          </p:nvGrpSpPr>
          <p:grpSpPr>
            <a:xfrm>
              <a:off x="3707847" y="2360268"/>
              <a:ext cx="3468535" cy="540870"/>
              <a:chOff x="6011863" y="1266825"/>
              <a:chExt cx="2808287" cy="433388"/>
            </a:xfrm>
          </p:grpSpPr>
          <p:sp>
            <p:nvSpPr>
              <p:cNvPr id="46" name="Rectangle 4"/>
              <p:cNvSpPr>
                <a:spLocks noChangeArrowheads="1"/>
              </p:cNvSpPr>
              <p:nvPr/>
            </p:nvSpPr>
            <p:spPr bwMode="auto">
              <a:xfrm>
                <a:off x="6011863" y="1266825"/>
                <a:ext cx="647700" cy="433388"/>
              </a:xfrm>
              <a:prstGeom prst="rect">
                <a:avLst/>
              </a:prstGeom>
              <a:solidFill>
                <a:srgbClr val="F6862A"/>
              </a:solidFill>
              <a:extLst>
                <a:ext uri="{91240B29-F687-4F45-9708-019B960494DF}">
                  <a14:hiddenLine xmlns:a14="http://schemas.microsoft.com/office/drawing/2010/main" w="9525" algn="ctr">
                    <a:solidFill>
                      <a:schemeClr val="tx1"/>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dirty="0">
                    <a:solidFill>
                      <a:schemeClr val="lt1"/>
                    </a:solidFill>
                  </a:rPr>
                  <a:t>Micro</a:t>
                </a:r>
              </a:p>
            </p:txBody>
          </p:sp>
          <p:sp>
            <p:nvSpPr>
              <p:cNvPr id="47" name="Rectangle 5"/>
              <p:cNvSpPr>
                <a:spLocks noChangeArrowheads="1"/>
              </p:cNvSpPr>
              <p:nvPr/>
            </p:nvSpPr>
            <p:spPr bwMode="auto">
              <a:xfrm>
                <a:off x="6731000" y="1266825"/>
                <a:ext cx="647700" cy="433388"/>
              </a:xfrm>
              <a:prstGeom prst="rect">
                <a:avLst/>
              </a:prstGeom>
              <a:solidFill>
                <a:srgbClr val="F6862A"/>
              </a:solidFill>
              <a:extLst>
                <a:ext uri="{91240B29-F687-4F45-9708-019B960494DF}">
                  <a14:hiddenLine xmlns:a14="http://schemas.microsoft.com/office/drawing/2010/main" w="9525" algn="ctr">
                    <a:solidFill>
                      <a:schemeClr val="tx1"/>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dirty="0">
                    <a:solidFill>
                      <a:schemeClr val="lt1"/>
                    </a:solidFill>
                  </a:rPr>
                  <a:t>Pequeña</a:t>
                </a:r>
              </a:p>
            </p:txBody>
          </p:sp>
          <p:sp>
            <p:nvSpPr>
              <p:cNvPr id="48" name="Rectangle 6"/>
              <p:cNvSpPr>
                <a:spLocks noChangeArrowheads="1"/>
              </p:cNvSpPr>
              <p:nvPr/>
            </p:nvSpPr>
            <p:spPr bwMode="auto">
              <a:xfrm>
                <a:off x="7451725" y="1266825"/>
                <a:ext cx="647700" cy="433388"/>
              </a:xfrm>
              <a:prstGeom prst="rect">
                <a:avLst/>
              </a:prstGeom>
              <a:solidFill>
                <a:srgbClr val="F6862A"/>
              </a:solidFill>
              <a:extLst>
                <a:ext uri="{91240B29-F687-4F45-9708-019B960494DF}">
                  <a14:hiddenLine xmlns:a14="http://schemas.microsoft.com/office/drawing/2010/main" w="9525" algn="ctr">
                    <a:solidFill>
                      <a:schemeClr val="tx1"/>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dirty="0">
                    <a:solidFill>
                      <a:schemeClr val="lt1"/>
                    </a:solidFill>
                  </a:rPr>
                  <a:t>Mediana</a:t>
                </a:r>
              </a:p>
            </p:txBody>
          </p:sp>
          <p:sp>
            <p:nvSpPr>
              <p:cNvPr id="49" name="Rectangle 7"/>
              <p:cNvSpPr>
                <a:spLocks noChangeArrowheads="1"/>
              </p:cNvSpPr>
              <p:nvPr/>
            </p:nvSpPr>
            <p:spPr bwMode="auto">
              <a:xfrm>
                <a:off x="8172450" y="1266825"/>
                <a:ext cx="647700" cy="433388"/>
              </a:xfrm>
              <a:prstGeom prst="rect">
                <a:avLst/>
              </a:prstGeom>
              <a:solidFill>
                <a:srgbClr val="F6862A"/>
              </a:solidFill>
              <a:extLst>
                <a:ext uri="{91240B29-F687-4F45-9708-019B960494DF}">
                  <a14:hiddenLine xmlns:a14="http://schemas.microsoft.com/office/drawing/2010/main" w="9525" algn="ctr">
                    <a:solidFill>
                      <a:schemeClr val="tx1"/>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dirty="0">
                    <a:solidFill>
                      <a:schemeClr val="lt1"/>
                    </a:solidFill>
                  </a:rPr>
                  <a:t>Grande</a:t>
                </a:r>
              </a:p>
            </p:txBody>
          </p:sp>
        </p:grpSp>
        <p:sp>
          <p:nvSpPr>
            <p:cNvPr id="42" name="41 Cerrar llave"/>
            <p:cNvSpPr/>
            <p:nvPr/>
          </p:nvSpPr>
          <p:spPr>
            <a:xfrm rot="16200000">
              <a:off x="5291174" y="721605"/>
              <a:ext cx="216024" cy="2750493"/>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solidFill>
                  <a:schemeClr val="lt1"/>
                </a:solidFill>
              </a:endParaRPr>
            </a:p>
          </p:txBody>
        </p:sp>
        <p:sp>
          <p:nvSpPr>
            <p:cNvPr id="43" name="42 CuadroTexto"/>
            <p:cNvSpPr txBox="1"/>
            <p:nvPr/>
          </p:nvSpPr>
          <p:spPr>
            <a:xfrm>
              <a:off x="3851014" y="1554721"/>
              <a:ext cx="3096344" cy="36933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solidFill>
                    <a:schemeClr val="tx1"/>
                  </a:solidFill>
                </a:rPr>
                <a:t>Tamaño de Empresa</a:t>
              </a:r>
              <a:endParaRPr lang="es-CO" dirty="0">
                <a:solidFill>
                  <a:schemeClr val="tx1"/>
                </a:solidFill>
              </a:endParaRPr>
            </a:p>
          </p:txBody>
        </p:sp>
      </p:grpSp>
      <p:sp>
        <p:nvSpPr>
          <p:cNvPr id="2" name="1 Rectángulo"/>
          <p:cNvSpPr/>
          <p:nvPr/>
        </p:nvSpPr>
        <p:spPr>
          <a:xfrm>
            <a:off x="1629282" y="3645024"/>
            <a:ext cx="4896544" cy="43204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Número de Empleados</a:t>
            </a:r>
            <a:endParaRPr lang="es-CO" dirty="0"/>
          </a:p>
        </p:txBody>
      </p:sp>
      <p:sp>
        <p:nvSpPr>
          <p:cNvPr id="4" name="3 Rectángulo"/>
          <p:cNvSpPr/>
          <p:nvPr/>
        </p:nvSpPr>
        <p:spPr>
          <a:xfrm>
            <a:off x="1619672" y="4624579"/>
            <a:ext cx="1138943" cy="532613"/>
          </a:xfrm>
          <a:prstGeom prst="rect">
            <a:avLst/>
          </a:prstGeom>
          <a:solidFill>
            <a:srgbClr val="F6862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&lt;= 10</a:t>
            </a:r>
            <a:endParaRPr lang="es-CO" dirty="0"/>
          </a:p>
        </p:txBody>
      </p:sp>
      <p:cxnSp>
        <p:nvCxnSpPr>
          <p:cNvPr id="6" name="5 Conector recto"/>
          <p:cNvCxnSpPr>
            <a:endCxn id="4" idx="0"/>
          </p:cNvCxnSpPr>
          <p:nvPr/>
        </p:nvCxnSpPr>
        <p:spPr>
          <a:xfrm flipH="1">
            <a:off x="2189144" y="4077072"/>
            <a:ext cx="4804" cy="547507"/>
          </a:xfrm>
          <a:prstGeom prst="line">
            <a:avLst/>
          </a:prstGeom>
        </p:spPr>
        <p:style>
          <a:lnRef idx="1">
            <a:schemeClr val="accent1"/>
          </a:lnRef>
          <a:fillRef idx="0">
            <a:schemeClr val="accent1"/>
          </a:fillRef>
          <a:effectRef idx="0">
            <a:schemeClr val="accent1"/>
          </a:effectRef>
          <a:fontRef idx="minor">
            <a:schemeClr val="tx1"/>
          </a:fontRef>
        </p:style>
      </p:cxnSp>
      <p:sp>
        <p:nvSpPr>
          <p:cNvPr id="63" name="62 Rectángulo"/>
          <p:cNvSpPr/>
          <p:nvPr/>
        </p:nvSpPr>
        <p:spPr>
          <a:xfrm>
            <a:off x="2866603" y="4624579"/>
            <a:ext cx="1138943" cy="532613"/>
          </a:xfrm>
          <a:prstGeom prst="rect">
            <a:avLst/>
          </a:prstGeom>
          <a:solidFill>
            <a:srgbClr val="F6862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smtClean="0"/>
              <a:t>&gt;=11 &lt;= 50</a:t>
            </a:r>
            <a:endParaRPr lang="es-CO" sz="1600" dirty="0"/>
          </a:p>
        </p:txBody>
      </p:sp>
      <p:cxnSp>
        <p:nvCxnSpPr>
          <p:cNvPr id="64" name="63 Conector recto"/>
          <p:cNvCxnSpPr>
            <a:endCxn id="63" idx="0"/>
          </p:cNvCxnSpPr>
          <p:nvPr/>
        </p:nvCxnSpPr>
        <p:spPr>
          <a:xfrm flipH="1">
            <a:off x="3436075" y="4077072"/>
            <a:ext cx="4804" cy="547507"/>
          </a:xfrm>
          <a:prstGeom prst="line">
            <a:avLst/>
          </a:prstGeom>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4067944" y="4624579"/>
            <a:ext cx="1296144" cy="532613"/>
          </a:xfrm>
          <a:prstGeom prst="rect">
            <a:avLst/>
          </a:prstGeom>
          <a:solidFill>
            <a:srgbClr val="F6862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smtClean="0"/>
              <a:t>&gt;=51 &lt;= 200</a:t>
            </a:r>
            <a:endParaRPr lang="es-CO" sz="1600" dirty="0"/>
          </a:p>
        </p:txBody>
      </p:sp>
      <p:cxnSp>
        <p:nvCxnSpPr>
          <p:cNvPr id="66" name="65 Conector recto"/>
          <p:cNvCxnSpPr>
            <a:endCxn id="65" idx="0"/>
          </p:cNvCxnSpPr>
          <p:nvPr/>
        </p:nvCxnSpPr>
        <p:spPr>
          <a:xfrm rot="5400000">
            <a:off x="4446176" y="4346912"/>
            <a:ext cx="547508" cy="7827"/>
          </a:xfrm>
          <a:prstGeom prst="line">
            <a:avLst/>
          </a:prstGeom>
        </p:spPr>
        <p:style>
          <a:lnRef idx="1">
            <a:schemeClr val="accent1"/>
          </a:lnRef>
          <a:fillRef idx="0">
            <a:schemeClr val="accent1"/>
          </a:fillRef>
          <a:effectRef idx="0">
            <a:schemeClr val="accent1"/>
          </a:effectRef>
          <a:fontRef idx="minor">
            <a:schemeClr val="tx1"/>
          </a:fontRef>
        </p:style>
      </p:cxnSp>
      <p:sp>
        <p:nvSpPr>
          <p:cNvPr id="67" name="66 Rectángulo"/>
          <p:cNvSpPr/>
          <p:nvPr/>
        </p:nvSpPr>
        <p:spPr>
          <a:xfrm>
            <a:off x="5386883" y="4624579"/>
            <a:ext cx="1138943" cy="532613"/>
          </a:xfrm>
          <a:prstGeom prst="rect">
            <a:avLst/>
          </a:prstGeom>
          <a:solidFill>
            <a:srgbClr val="F6862A"/>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&gt;= 201</a:t>
            </a:r>
            <a:endParaRPr lang="es-CO" dirty="0"/>
          </a:p>
        </p:txBody>
      </p:sp>
      <p:cxnSp>
        <p:nvCxnSpPr>
          <p:cNvPr id="68" name="67 Conector recto"/>
          <p:cNvCxnSpPr>
            <a:endCxn id="67" idx="0"/>
          </p:cNvCxnSpPr>
          <p:nvPr/>
        </p:nvCxnSpPr>
        <p:spPr>
          <a:xfrm flipH="1">
            <a:off x="5956355" y="4077072"/>
            <a:ext cx="4804" cy="547507"/>
          </a:xfrm>
          <a:prstGeom prst="line">
            <a:avLst/>
          </a:prstGeom>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6948264" y="3861048"/>
            <a:ext cx="2016224" cy="79208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Completar este campo en el sistema</a:t>
            </a:r>
            <a:endParaRPr lang="es-CO" dirty="0"/>
          </a:p>
        </p:txBody>
      </p:sp>
      <p:cxnSp>
        <p:nvCxnSpPr>
          <p:cNvPr id="25" name="24 Forma"/>
          <p:cNvCxnSpPr>
            <a:stCxn id="23" idx="2"/>
          </p:cNvCxnSpPr>
          <p:nvPr/>
        </p:nvCxnSpPr>
        <p:spPr>
          <a:xfrm rot="5400000">
            <a:off x="7164288" y="4077072"/>
            <a:ext cx="216024" cy="136815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201218"/>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1 Título"/>
          <p:cNvSpPr>
            <a:spLocks noGrp="1"/>
          </p:cNvSpPr>
          <p:nvPr>
            <p:ph type="title"/>
          </p:nvPr>
        </p:nvSpPr>
        <p:spPr>
          <a:xfrm>
            <a:off x="1094928" y="125759"/>
            <a:ext cx="8229600" cy="1143001"/>
          </a:xfrm>
        </p:spPr>
        <p:txBody>
          <a:bodyPr/>
          <a:lstStyle/>
          <a:p>
            <a:pPr eaLnBrk="1" hangingPunct="1"/>
            <a:r>
              <a:rPr lang="es-ES" sz="4000" b="1" dirty="0" smtClean="0">
                <a:latin typeface="Americana T." pitchFamily="2" charset="0"/>
              </a:rPr>
              <a:t>Segmentación</a:t>
            </a:r>
            <a:endParaRPr lang="es-CO" sz="4000" b="1" dirty="0">
              <a:latin typeface="Americana T." pitchFamily="2" charset="0"/>
            </a:endParaRPr>
          </a:p>
        </p:txBody>
      </p:sp>
      <p:sp>
        <p:nvSpPr>
          <p:cNvPr id="60421" name="TextBox 40"/>
          <p:cNvSpPr txBox="1">
            <a:spLocks noChangeArrowheads="1"/>
          </p:cNvSpPr>
          <p:nvPr/>
        </p:nvSpPr>
        <p:spPr bwMode="auto">
          <a:xfrm>
            <a:off x="828055" y="1484313"/>
            <a:ext cx="2663825" cy="339725"/>
          </a:xfrm>
          <a:prstGeom prst="rect">
            <a:avLst/>
          </a:prstGeom>
          <a:noFill/>
          <a:ln w="9525">
            <a:noFill/>
            <a:miter lim="800000"/>
            <a:headEnd/>
            <a:tailEnd/>
          </a:ln>
        </p:spPr>
        <p:txBody>
          <a:bodyPr>
            <a:spAutoFit/>
          </a:bodyPr>
          <a:lstStyle/>
          <a:p>
            <a:pPr algn="ctr">
              <a:buFont typeface="Wingdings" pitchFamily="2" charset="2"/>
              <a:buChar char="§"/>
            </a:pPr>
            <a:r>
              <a:rPr lang="es-ES" sz="1600" dirty="0">
                <a:latin typeface="Calibri" pitchFamily="34" charset="0"/>
              </a:rPr>
              <a:t> Matriz Segmentación</a:t>
            </a:r>
            <a:endParaRPr lang="en-US" sz="1600" dirty="0">
              <a:latin typeface="Calibri" pitchFamily="34" charset="0"/>
            </a:endParaRPr>
          </a:p>
        </p:txBody>
      </p:sp>
      <p:pic>
        <p:nvPicPr>
          <p:cNvPr id="60422" name="Picture 2"/>
          <p:cNvPicPr>
            <a:picLocks noChangeAspect="1" noChangeArrowheads="1"/>
          </p:cNvPicPr>
          <p:nvPr/>
        </p:nvPicPr>
        <p:blipFill>
          <a:blip r:embed="rId2" cstate="print"/>
          <a:srcRect/>
          <a:stretch>
            <a:fillRect/>
          </a:stretch>
        </p:blipFill>
        <p:spPr bwMode="auto">
          <a:xfrm>
            <a:off x="1115616" y="2060848"/>
            <a:ext cx="7824787" cy="3119438"/>
          </a:xfrm>
          <a:prstGeom prst="rect">
            <a:avLst/>
          </a:prstGeom>
          <a:noFill/>
          <a:ln w="9525">
            <a:noFill/>
            <a:miter lim="800000"/>
            <a:headEnd/>
            <a:tailEnd/>
          </a:ln>
        </p:spPr>
      </p:pic>
      <p:sp>
        <p:nvSpPr>
          <p:cNvPr id="60423" name="10 CuadroTexto"/>
          <p:cNvSpPr txBox="1">
            <a:spLocks noChangeArrowheads="1"/>
          </p:cNvSpPr>
          <p:nvPr/>
        </p:nvSpPr>
        <p:spPr bwMode="auto">
          <a:xfrm>
            <a:off x="4284663" y="3573463"/>
            <a:ext cx="2260600" cy="522287"/>
          </a:xfrm>
          <a:prstGeom prst="rect">
            <a:avLst/>
          </a:prstGeom>
          <a:noFill/>
          <a:ln w="9525">
            <a:noFill/>
            <a:miter lim="800000"/>
            <a:headEnd/>
            <a:tailEnd/>
          </a:ln>
        </p:spPr>
        <p:txBody>
          <a:bodyPr>
            <a:spAutoFit/>
          </a:bodyPr>
          <a:lstStyle/>
          <a:p>
            <a:pPr algn="ctr"/>
            <a:r>
              <a:rPr lang="es-ES" sz="2800">
                <a:latin typeface="Calibri" pitchFamily="34" charset="0"/>
              </a:rPr>
              <a:t>Estrategias</a:t>
            </a:r>
            <a:endParaRPr lang="es-CO" sz="2800">
              <a:latin typeface="Calibri" pitchFamily="34"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p:cNvSpPr>
          <p:nvPr>
            <p:ph type="title"/>
          </p:nvPr>
        </p:nvSpPr>
        <p:spPr>
          <a:xfrm>
            <a:off x="1120080" y="2130425"/>
            <a:ext cx="7772400" cy="1470025"/>
          </a:xfrm>
        </p:spPr>
        <p:txBody>
          <a:bodyPr/>
          <a:lstStyle/>
          <a:p>
            <a:pPr eaLnBrk="1" hangingPunct="1"/>
            <a:r>
              <a:rPr lang="es-ES" sz="4000" b="1" dirty="0">
                <a:latin typeface="Americana T." pitchFamily="2" charset="0"/>
              </a:rPr>
              <a:t>Testimonios</a:t>
            </a:r>
          </a:p>
        </p:txBody>
      </p:sp>
      <p:sp>
        <p:nvSpPr>
          <p:cNvPr id="44034" name="Rectangle 5"/>
          <p:cNvSpPr>
            <a:spLocks noGrp="1"/>
          </p:cNvSpPr>
          <p:nvPr>
            <p:ph type="subTitle" idx="4294967295"/>
          </p:nvPr>
        </p:nvSpPr>
        <p:spPr>
          <a:xfrm>
            <a:off x="0" y="3886200"/>
            <a:ext cx="6400800" cy="1752600"/>
          </a:xfrm>
        </p:spPr>
        <p:txBody>
          <a:bodyPr/>
          <a:lstStyle/>
          <a:p>
            <a:pPr marL="0" indent="0" algn="ctr" eaLnBrk="1" hangingPunct="1"/>
            <a:r>
              <a:rPr lang="es-ES" dirty="0" smtClean="0"/>
              <a:t>Sobre segmentación</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a:xfrm>
            <a:off x="539552" y="1480195"/>
            <a:ext cx="7859713" cy="1228725"/>
          </a:xfrm>
        </p:spPr>
        <p:txBody>
          <a:bodyPr>
            <a:noAutofit/>
          </a:bodyPr>
          <a:lstStyle/>
          <a:p>
            <a:pPr algn="l" eaLnBrk="1" hangingPunct="1"/>
            <a:r>
              <a:rPr lang="es-CO" sz="3200" dirty="0" smtClean="0">
                <a:latin typeface="Americana T." pitchFamily="2" charset="0"/>
              </a:rPr>
              <a:t/>
            </a:r>
            <a:br>
              <a:rPr lang="es-CO" sz="3200" dirty="0" smtClean="0">
                <a:latin typeface="Americana T." pitchFamily="2" charset="0"/>
              </a:rPr>
            </a:br>
            <a:r>
              <a:rPr lang="es-ES" sz="3200" b="1" dirty="0" smtClean="0">
                <a:latin typeface="Americana T." pitchFamily="2" charset="0"/>
              </a:rPr>
              <a:t>TESTIMONIOS: ¿Considera usted que es importante realizar un proceso de segmentación?</a:t>
            </a:r>
            <a:r>
              <a:rPr lang="es-CO" sz="3200" dirty="0" smtClean="0">
                <a:latin typeface="Americana T." pitchFamily="2" charset="0"/>
              </a:rPr>
              <a:t/>
            </a:r>
            <a:br>
              <a:rPr lang="es-CO" sz="3200" dirty="0" smtClean="0">
                <a:latin typeface="Americana T." pitchFamily="2" charset="0"/>
              </a:rPr>
            </a:br>
            <a:endParaRPr lang="es-CO" sz="3200" dirty="0" smtClean="0">
              <a:latin typeface="Americana T." pitchFamily="2" charset="0"/>
            </a:endParaRPr>
          </a:p>
        </p:txBody>
      </p:sp>
      <p:sp>
        <p:nvSpPr>
          <p:cNvPr id="3" name="2 Marcador de contenido"/>
          <p:cNvSpPr>
            <a:spLocks noGrp="1"/>
          </p:cNvSpPr>
          <p:nvPr>
            <p:ph idx="1"/>
          </p:nvPr>
        </p:nvSpPr>
        <p:spPr>
          <a:xfrm>
            <a:off x="457200" y="3064668"/>
            <a:ext cx="8229600" cy="2668588"/>
          </a:xfrm>
        </p:spPr>
        <p:txBody>
          <a:bodyPr rtlCol="0">
            <a:normAutofit/>
          </a:bodyPr>
          <a:lstStyle/>
          <a:p>
            <a:pPr eaLnBrk="1" fontAlgn="auto" hangingPunct="1">
              <a:spcAft>
                <a:spcPts val="0"/>
              </a:spcAft>
              <a:buFont typeface="Arial"/>
              <a:buNone/>
              <a:defRPr/>
            </a:pPr>
            <a:r>
              <a:rPr lang="es-ES" sz="2200" dirty="0" smtClean="0">
                <a:latin typeface="Americana T." pitchFamily="2" charset="0"/>
              </a:rPr>
              <a:t>Humberto Rueda, Gerente de Marketing y Canales para </a:t>
            </a:r>
            <a:r>
              <a:rPr lang="es-ES" sz="2200" b="1" dirty="0" smtClean="0">
                <a:latin typeface="Americana T." pitchFamily="2" charset="0"/>
              </a:rPr>
              <a:t>IBM</a:t>
            </a:r>
            <a:r>
              <a:rPr lang="es-ES" sz="2200" dirty="0" smtClean="0">
                <a:latin typeface="Americana T." pitchFamily="2" charset="0"/>
              </a:rPr>
              <a:t> de Colombia</a:t>
            </a:r>
            <a:r>
              <a:rPr lang="es-ES" sz="2200" dirty="0" smtClean="0">
                <a:latin typeface="Americana T." pitchFamily="2" charset="0"/>
              </a:rPr>
              <a:t>.</a:t>
            </a:r>
            <a:endParaRPr lang="es-ES" sz="2200" dirty="0" smtClean="0">
              <a:latin typeface="Americana T." pitchFamily="2" charset="0"/>
            </a:endParaRPr>
          </a:p>
          <a:p>
            <a:pPr marL="514350" indent="-514350" eaLnBrk="1" fontAlgn="auto" hangingPunct="1">
              <a:spcAft>
                <a:spcPts val="0"/>
              </a:spcAft>
              <a:buFont typeface="+mj-lt"/>
              <a:buAutoNum type="arabicPeriod"/>
              <a:defRPr/>
            </a:pPr>
            <a:r>
              <a:rPr lang="es-ES" sz="2200" dirty="0" smtClean="0">
                <a:latin typeface="Americana T." pitchFamily="2" charset="0"/>
              </a:rPr>
              <a:t>Enfocarse hacia el mercado de una manera acertada.</a:t>
            </a:r>
          </a:p>
          <a:p>
            <a:pPr marL="514350" indent="-514350" eaLnBrk="1" fontAlgn="auto" hangingPunct="1">
              <a:spcAft>
                <a:spcPts val="0"/>
              </a:spcAft>
              <a:buFont typeface="+mj-lt"/>
              <a:buAutoNum type="arabicPeriod"/>
              <a:defRPr/>
            </a:pPr>
            <a:r>
              <a:rPr lang="es-ES" sz="2200" dirty="0" smtClean="0">
                <a:latin typeface="Americana T." pitchFamily="2" charset="0"/>
              </a:rPr>
              <a:t>Indagar más sobre las necesidades de los clientes. </a:t>
            </a:r>
            <a:endParaRPr lang="es-CO" sz="2200" dirty="0" smtClean="0">
              <a:latin typeface="Americana T." pitchFamily="2" charset="0"/>
            </a:endParaRPr>
          </a:p>
          <a:p>
            <a:pPr marL="514350" indent="-514350" eaLnBrk="1" fontAlgn="auto" hangingPunct="1">
              <a:spcAft>
                <a:spcPts val="0"/>
              </a:spcAft>
              <a:buFont typeface="+mj-lt"/>
              <a:buAutoNum type="arabicPeriod"/>
              <a:defRPr/>
            </a:pPr>
            <a:endParaRPr lang="es-ES" sz="2200" dirty="0" smtClean="0">
              <a:latin typeface="Americana T." pitchFamily="2" charset="0"/>
            </a:endParaRPr>
          </a:p>
          <a:p>
            <a:pPr eaLnBrk="1" fontAlgn="auto" hangingPunct="1">
              <a:spcAft>
                <a:spcPts val="0"/>
              </a:spcAft>
              <a:buFont typeface="Arial"/>
              <a:buNone/>
              <a:defRPr/>
            </a:pPr>
            <a:endParaRPr lang="es-ES" sz="2200" dirty="0" smtClean="0">
              <a:latin typeface="Americana T." pitchFamily="2" charset="0"/>
            </a:endParaRPr>
          </a:p>
          <a:p>
            <a:pPr eaLnBrk="1" fontAlgn="auto" hangingPunct="1">
              <a:spcAft>
                <a:spcPts val="0"/>
              </a:spcAft>
              <a:buFont typeface="Arial"/>
              <a:buNone/>
              <a:defRPr/>
            </a:pPr>
            <a:endParaRPr lang="es-ES" sz="2200" dirty="0" smtClean="0">
              <a:latin typeface="Americana T." pitchFamily="2" charset="0"/>
            </a:endParaRPr>
          </a:p>
          <a:p>
            <a:pPr eaLnBrk="1" fontAlgn="auto" hangingPunct="1">
              <a:spcAft>
                <a:spcPts val="0"/>
              </a:spcAft>
              <a:buFont typeface="Arial"/>
              <a:buNone/>
              <a:defRPr/>
            </a:pPr>
            <a:endParaRPr lang="es-ES" sz="2200" dirty="0" smtClean="0">
              <a:latin typeface="Americana T." pitchFamily="2" charset="0"/>
            </a:endParaRPr>
          </a:p>
          <a:p>
            <a:pPr eaLnBrk="1" fontAlgn="auto" hangingPunct="1">
              <a:spcAft>
                <a:spcPts val="0"/>
              </a:spcAft>
              <a:buFont typeface="Arial"/>
              <a:buNone/>
              <a:defRPr/>
            </a:pPr>
            <a:endParaRPr lang="es-ES" sz="2200" dirty="0" smtClean="0">
              <a:latin typeface="Americana T." pitchFamily="2" charset="0"/>
            </a:endParaRPr>
          </a:p>
          <a:p>
            <a:pPr eaLnBrk="1" fontAlgn="auto" hangingPunct="1">
              <a:spcAft>
                <a:spcPts val="0"/>
              </a:spcAft>
              <a:buFont typeface="Arial"/>
              <a:buNone/>
              <a:defRPr/>
            </a:pPr>
            <a:endParaRPr lang="es-ES" sz="2200" dirty="0" smtClean="0">
              <a:latin typeface="Americana T." pitchFamily="2" charset="0"/>
            </a:endParaRPr>
          </a:p>
          <a:p>
            <a:pPr eaLnBrk="1" fontAlgn="auto" hangingPunct="1">
              <a:spcAft>
                <a:spcPts val="0"/>
              </a:spcAft>
              <a:buFont typeface="Arial"/>
              <a:buNone/>
              <a:defRPr/>
            </a:pPr>
            <a:endParaRPr lang="es-ES" sz="2200" dirty="0" smtClean="0">
              <a:latin typeface="Americana T." pitchFamily="2" charset="0"/>
            </a:endParaRPr>
          </a:p>
          <a:p>
            <a:pPr eaLnBrk="1" fontAlgn="auto" hangingPunct="1">
              <a:spcAft>
                <a:spcPts val="0"/>
              </a:spcAft>
              <a:buFont typeface="Arial"/>
              <a:buNone/>
              <a:defRPr/>
            </a:pPr>
            <a:endParaRPr lang="es-ES" sz="2200" dirty="0" smtClean="0">
              <a:latin typeface="Americana T." pitchFamily="2" charset="0"/>
            </a:endParaRPr>
          </a:p>
        </p:txBody>
      </p:sp>
      <p:pic>
        <p:nvPicPr>
          <p:cNvPr id="45059" name="Picture 4"/>
          <p:cNvPicPr>
            <a:picLocks noChangeAspect="1" noChangeArrowheads="1"/>
          </p:cNvPicPr>
          <p:nvPr/>
        </p:nvPicPr>
        <p:blipFill>
          <a:blip r:embed="rId3" cstate="print"/>
          <a:srcRect/>
          <a:stretch>
            <a:fillRect/>
          </a:stretch>
        </p:blipFill>
        <p:spPr bwMode="auto">
          <a:xfrm>
            <a:off x="6429375" y="5237187"/>
            <a:ext cx="1897063" cy="1000125"/>
          </a:xfrm>
          <a:prstGeom prst="rect">
            <a:avLst/>
          </a:prstGeom>
          <a:noFill/>
          <a:ln w="9525">
            <a:noFill/>
            <a:miter lim="800000"/>
            <a:headEnd/>
            <a:tailEnd/>
          </a:ln>
        </p:spPr>
      </p:pic>
      <p:pic>
        <p:nvPicPr>
          <p:cNvPr id="45060" name="Picture 2" descr="http://t3.gstatic.com/images?q=tbn:Jfi7D_l4yq2sIM:">
            <a:hlinkClick r:id="rId4"/>
          </p:cNvPr>
          <p:cNvPicPr>
            <a:picLocks noChangeAspect="1" noChangeArrowheads="1"/>
          </p:cNvPicPr>
          <p:nvPr/>
        </p:nvPicPr>
        <p:blipFill>
          <a:blip r:embed="rId5" cstate="print"/>
          <a:srcRect/>
          <a:stretch>
            <a:fillRect/>
          </a:stretch>
        </p:blipFill>
        <p:spPr bwMode="auto">
          <a:xfrm>
            <a:off x="2915815" y="4894325"/>
            <a:ext cx="2592809" cy="1559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87016" y="-27384"/>
            <a:ext cx="8229600" cy="1143000"/>
          </a:xfrm>
        </p:spPr>
        <p:txBody>
          <a:bodyPr>
            <a:normAutofit fontScale="90000"/>
          </a:bodyPr>
          <a:lstStyle/>
          <a:p>
            <a:pPr algn="ctr" eaLnBrk="1" hangingPunct="1"/>
            <a:r>
              <a:rPr lang="es-ES" b="1" dirty="0" smtClean="0">
                <a:latin typeface="Americana T." pitchFamily="2" charset="0"/>
              </a:rPr>
              <a:t>Función de Mercadeo</a:t>
            </a:r>
            <a:r>
              <a:rPr lang="es-ES" b="1" dirty="0" smtClean="0"/>
              <a:t/>
            </a:r>
            <a:br>
              <a:rPr lang="es-ES" b="1" dirty="0" smtClean="0"/>
            </a:br>
            <a:r>
              <a:rPr lang="es-ES" sz="3100" b="1" dirty="0" smtClean="0">
                <a:latin typeface="Americana T." pitchFamily="2" charset="0"/>
              </a:rPr>
              <a:t>El Intercambio Comercial</a:t>
            </a:r>
          </a:p>
        </p:txBody>
      </p:sp>
      <p:sp>
        <p:nvSpPr>
          <p:cNvPr id="4099" name="Rectangle 3"/>
          <p:cNvSpPr>
            <a:spLocks noGrp="1" noChangeArrowheads="1"/>
          </p:cNvSpPr>
          <p:nvPr>
            <p:ph idx="1"/>
          </p:nvPr>
        </p:nvSpPr>
        <p:spPr>
          <a:xfrm>
            <a:off x="179512" y="1628800"/>
            <a:ext cx="8856984" cy="4502522"/>
          </a:xfrm>
        </p:spPr>
        <p:txBody>
          <a:bodyPr>
            <a:noAutofit/>
          </a:bodyPr>
          <a:lstStyle/>
          <a:p>
            <a:pPr algn="just">
              <a:lnSpc>
                <a:spcPct val="150000"/>
              </a:lnSpc>
              <a:buFont typeface="Wingdings" pitchFamily="2" charset="2"/>
              <a:buChar char="ü"/>
            </a:pPr>
            <a:r>
              <a:rPr lang="es-ES" sz="2200" dirty="0" smtClean="0">
                <a:latin typeface="Americana T." pitchFamily="2" charset="0"/>
                <a:cs typeface="Times New Roman" pitchFamily="18" charset="0"/>
              </a:rPr>
              <a:t>Casi tan </a:t>
            </a:r>
            <a:r>
              <a:rPr lang="es-ES" sz="2200" u="sng" dirty="0" smtClean="0">
                <a:latin typeface="Americana T." pitchFamily="2" charset="0"/>
                <a:cs typeface="Times New Roman" pitchFamily="18" charset="0"/>
              </a:rPr>
              <a:t>antiguo</a:t>
            </a:r>
            <a:r>
              <a:rPr lang="es-ES" sz="2200" dirty="0" smtClean="0">
                <a:latin typeface="Americana T." pitchFamily="2" charset="0"/>
                <a:cs typeface="Times New Roman" pitchFamily="18" charset="0"/>
              </a:rPr>
              <a:t> como la misma vida. Fórmula para poder </a:t>
            </a:r>
            <a:r>
              <a:rPr lang="es-ES" sz="2200" u="sng" dirty="0" smtClean="0">
                <a:latin typeface="Americana T." pitchFamily="2" charset="0"/>
                <a:cs typeface="Times New Roman" pitchFamily="18" charset="0"/>
              </a:rPr>
              <a:t>conseguir, sin violencia, los excedentes de los productos de sus vecinos</a:t>
            </a:r>
            <a:r>
              <a:rPr lang="es-ES" sz="2200" dirty="0" smtClean="0">
                <a:latin typeface="Americana T." pitchFamily="2" charset="0"/>
                <a:cs typeface="Times New Roman" pitchFamily="18" charset="0"/>
              </a:rPr>
              <a:t>, con base a un intercambio por sus propios excedentes</a:t>
            </a:r>
            <a:r>
              <a:rPr lang="es-ES" sz="2200" dirty="0" smtClean="0">
                <a:latin typeface="Americana T." pitchFamily="2" charset="0"/>
                <a:cs typeface="Times New Roman" pitchFamily="18" charset="0"/>
              </a:rPr>
              <a:t>.</a:t>
            </a:r>
            <a:endParaRPr lang="es-ES" sz="2200" dirty="0" smtClean="0">
              <a:latin typeface="Americana T." pitchFamily="2" charset="0"/>
              <a:cs typeface="Times New Roman" pitchFamily="18" charset="0"/>
            </a:endParaRPr>
          </a:p>
          <a:p>
            <a:pPr algn="just">
              <a:lnSpc>
                <a:spcPct val="150000"/>
              </a:lnSpc>
              <a:buFont typeface="Wingdings" pitchFamily="2" charset="2"/>
              <a:buChar char="ü"/>
            </a:pPr>
            <a:r>
              <a:rPr lang="es-ES" sz="2200" b="1" dirty="0" smtClean="0">
                <a:latin typeface="Americana T." pitchFamily="2" charset="0"/>
                <a:cs typeface="Times New Roman" pitchFamily="18" charset="0"/>
              </a:rPr>
              <a:t>Dos factores esenciales:</a:t>
            </a:r>
          </a:p>
          <a:p>
            <a:pPr algn="just">
              <a:lnSpc>
                <a:spcPct val="150000"/>
              </a:lnSpc>
              <a:buFont typeface="Wingdings" pitchFamily="2" charset="2"/>
              <a:buChar char="ü"/>
            </a:pPr>
            <a:r>
              <a:rPr lang="es-ES" sz="2200" dirty="0" smtClean="0">
                <a:latin typeface="Americana T." pitchFamily="2" charset="0"/>
                <a:cs typeface="Times New Roman" pitchFamily="18" charset="0"/>
              </a:rPr>
              <a:t>Al no estar solo es necesario encontrar </a:t>
            </a:r>
            <a:r>
              <a:rPr lang="es-ES" sz="2200" u="sng" dirty="0" smtClean="0">
                <a:latin typeface="Americana T." pitchFamily="2" charset="0"/>
                <a:cs typeface="Times New Roman" pitchFamily="18" charset="0"/>
              </a:rPr>
              <a:t>formas de cooperación </a:t>
            </a:r>
            <a:r>
              <a:rPr lang="es-ES" sz="2200" dirty="0" smtClean="0">
                <a:latin typeface="Americana T." pitchFamily="2" charset="0"/>
                <a:cs typeface="Times New Roman" pitchFamily="18" charset="0"/>
              </a:rPr>
              <a:t>colectiva o comunitaria </a:t>
            </a:r>
            <a:r>
              <a:rPr lang="es-ES" sz="2200" u="sng" dirty="0" smtClean="0">
                <a:latin typeface="Americana T." pitchFamily="2" charset="0"/>
                <a:cs typeface="Times New Roman" pitchFamily="18" charset="0"/>
              </a:rPr>
              <a:t>para satisfacer sus necesidades</a:t>
            </a:r>
            <a:r>
              <a:rPr lang="es-ES" sz="2200" dirty="0" smtClean="0">
                <a:latin typeface="Americana T." pitchFamily="2" charset="0"/>
                <a:cs typeface="Times New Roman" pitchFamily="18" charset="0"/>
              </a:rPr>
              <a:t>.</a:t>
            </a:r>
          </a:p>
          <a:p>
            <a:pPr algn="just">
              <a:lnSpc>
                <a:spcPct val="150000"/>
              </a:lnSpc>
              <a:buFont typeface="Wingdings" pitchFamily="2" charset="2"/>
              <a:buChar char="ü"/>
            </a:pPr>
            <a:r>
              <a:rPr lang="es-ES" sz="2200" dirty="0" smtClean="0">
                <a:latin typeface="Americana T." pitchFamily="2" charset="0"/>
                <a:cs typeface="Times New Roman" pitchFamily="18" charset="0"/>
              </a:rPr>
              <a:t>Los </a:t>
            </a:r>
            <a:r>
              <a:rPr lang="es-ES" sz="2200" u="sng" dirty="0" smtClean="0">
                <a:latin typeface="Americana T." pitchFamily="2" charset="0"/>
                <a:cs typeface="Times New Roman" pitchFamily="18" charset="0"/>
              </a:rPr>
              <a:t>recursos naturales </a:t>
            </a:r>
            <a:r>
              <a:rPr lang="es-ES" sz="2200" dirty="0" smtClean="0">
                <a:latin typeface="Americana T." pitchFamily="2" charset="0"/>
                <a:cs typeface="Times New Roman" pitchFamily="18" charset="0"/>
              </a:rPr>
              <a:t>de cada comunidad son </a:t>
            </a:r>
            <a:r>
              <a:rPr lang="es-ES" sz="2200" u="sng" dirty="0" smtClean="0">
                <a:latin typeface="Americana T." pitchFamily="2" charset="0"/>
                <a:cs typeface="Times New Roman" pitchFamily="18" charset="0"/>
              </a:rPr>
              <a:t>desiguales,</a:t>
            </a:r>
            <a:r>
              <a:rPr lang="es-ES" sz="2200" dirty="0" smtClean="0">
                <a:latin typeface="Americana T." pitchFamily="2" charset="0"/>
                <a:cs typeface="Times New Roman" pitchFamily="18" charset="0"/>
              </a:rPr>
              <a:t> así como es desigual la capacidad de realización de estos recursos.</a:t>
            </a:r>
          </a:p>
          <a:p>
            <a:pPr algn="just">
              <a:lnSpc>
                <a:spcPct val="150000"/>
              </a:lnSpc>
              <a:buNone/>
            </a:pPr>
            <a:endParaRPr lang="es-ES" sz="2200" dirty="0" smtClean="0">
              <a:latin typeface="Americana T." pitchFamily="2" charset="0"/>
              <a:cs typeface="Times New Roman" pitchFamily="18" charset="0"/>
            </a:endParaRPr>
          </a:p>
          <a:p>
            <a:pPr algn="ctr" eaLnBrk="1" hangingPunct="1">
              <a:buFont typeface="Wingdings" pitchFamily="2" charset="2"/>
              <a:buNone/>
            </a:pPr>
            <a:endParaRPr lang="es-ES" sz="2200" dirty="0" smtClean="0">
              <a:latin typeface="Americana T." pitchFamily="2"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760040" y="1776933"/>
            <a:ext cx="7772400" cy="715963"/>
          </a:xfrm>
          <a:noFill/>
          <a:ln>
            <a:noFill/>
          </a:ln>
        </p:spPr>
        <p:txBody>
          <a:bodyPr vert="horz" wrap="square" lIns="91440" tIns="45720" rIns="91440" bIns="45720" numCol="1" anchor="ctr" anchorCtr="0" compatLnSpc="1">
            <a:prstTxWarp prst="textNoShape">
              <a:avLst/>
            </a:prstTxWarp>
            <a:noAutofit/>
          </a:bodyPr>
          <a:lstStyle/>
          <a:p>
            <a:pPr algn="l"/>
            <a:r>
              <a:rPr lang="es-ES" sz="3200" dirty="0">
                <a:latin typeface="Americana T." pitchFamily="2" charset="0"/>
              </a:rPr>
              <a:t>TESTIMONIOS: ¿Considera usted que es importante realizar un proceso de segmentación?</a:t>
            </a:r>
            <a:br>
              <a:rPr lang="es-ES" sz="3200" dirty="0">
                <a:latin typeface="Americana T." pitchFamily="2" charset="0"/>
              </a:rPr>
            </a:br>
            <a:endParaRPr lang="es-ES" sz="3200" dirty="0">
              <a:latin typeface="Americana T." pitchFamily="2" charset="0"/>
            </a:endParaRPr>
          </a:p>
        </p:txBody>
      </p:sp>
      <p:sp>
        <p:nvSpPr>
          <p:cNvPr id="3" name="2 Marcador de contenido"/>
          <p:cNvSpPr>
            <a:spLocks noGrp="1"/>
          </p:cNvSpPr>
          <p:nvPr>
            <p:ph idx="1"/>
          </p:nvPr>
        </p:nvSpPr>
        <p:spPr>
          <a:xfrm>
            <a:off x="899592" y="2745432"/>
            <a:ext cx="7772400" cy="1979712"/>
          </a:xfrm>
        </p:spPr>
        <p:txBody>
          <a:bodyPr rtlCol="0">
            <a:normAutofit lnSpcReduction="10000"/>
          </a:bodyPr>
          <a:lstStyle/>
          <a:p>
            <a:pPr eaLnBrk="1" fontAlgn="auto" hangingPunct="1">
              <a:spcAft>
                <a:spcPts val="0"/>
              </a:spcAft>
              <a:buFont typeface="Arial"/>
              <a:buNone/>
              <a:defRPr/>
            </a:pPr>
            <a:r>
              <a:rPr lang="es-ES" sz="2000" dirty="0" smtClean="0">
                <a:ea typeface="+mn-ea"/>
              </a:rPr>
              <a:t>Claudia Velasco Ospina, Gerente de Mercadeo de </a:t>
            </a:r>
            <a:r>
              <a:rPr lang="es-ES" sz="2000" b="1" dirty="0" smtClean="0">
                <a:ea typeface="+mn-ea"/>
              </a:rPr>
              <a:t>Makro </a:t>
            </a:r>
            <a:r>
              <a:rPr lang="es-ES" sz="2000" dirty="0" smtClean="0">
                <a:ea typeface="+mn-ea"/>
              </a:rPr>
              <a:t>Colombia</a:t>
            </a:r>
            <a:r>
              <a:rPr lang="es-ES" sz="2000" dirty="0" smtClean="0">
                <a:ea typeface="+mn-ea"/>
              </a:rPr>
              <a:t>.</a:t>
            </a:r>
            <a:endParaRPr lang="es-ES" sz="2000" dirty="0" smtClean="0">
              <a:ea typeface="+mn-ea"/>
            </a:endParaRPr>
          </a:p>
          <a:p>
            <a:pPr marL="514350" indent="-514350" algn="just" eaLnBrk="1" fontAlgn="auto" hangingPunct="1">
              <a:spcAft>
                <a:spcPts val="0"/>
              </a:spcAft>
              <a:buFont typeface="+mj-lt"/>
              <a:buAutoNum type="arabicPeriod"/>
              <a:defRPr/>
            </a:pPr>
            <a:r>
              <a:rPr lang="es-ES" sz="2400" dirty="0" smtClean="0">
                <a:ea typeface="+mn-ea"/>
              </a:rPr>
              <a:t> Dirigir sus estrategias de manera coherente entre los intereses de la compañía y los del segmento</a:t>
            </a:r>
            <a:r>
              <a:rPr lang="es-ES" sz="2400" dirty="0" smtClean="0">
                <a:ea typeface="+mn-ea"/>
              </a:rPr>
              <a:t>.</a:t>
            </a:r>
            <a:endParaRPr lang="es-ES" sz="2400" dirty="0" smtClean="0">
              <a:ea typeface="+mn-ea"/>
            </a:endParaRPr>
          </a:p>
          <a:p>
            <a:pPr marL="514350" indent="-514350" algn="just" eaLnBrk="1" fontAlgn="auto" hangingPunct="1">
              <a:spcAft>
                <a:spcPts val="0"/>
              </a:spcAft>
              <a:buFont typeface="+mj-lt"/>
              <a:buAutoNum type="arabicPeriod"/>
              <a:defRPr/>
            </a:pPr>
            <a:r>
              <a:rPr lang="es-ES" sz="2400" dirty="0" smtClean="0">
                <a:ea typeface="+mn-ea"/>
              </a:rPr>
              <a:t> </a:t>
            </a:r>
            <a:r>
              <a:rPr lang="es-ES" sz="2400" dirty="0" smtClean="0"/>
              <a:t>De esta manera, todas las inversiones y actividades hacia el cliente se hacen más efectivas.</a:t>
            </a:r>
          </a:p>
          <a:p>
            <a:pPr marL="514350" indent="-514350" algn="just" eaLnBrk="1" fontAlgn="auto" hangingPunct="1">
              <a:spcAft>
                <a:spcPts val="0"/>
              </a:spcAft>
              <a:defRPr/>
            </a:pPr>
            <a:endParaRPr lang="es-ES" sz="2400" dirty="0">
              <a:ea typeface="+mn-ea"/>
            </a:endParaRPr>
          </a:p>
        </p:txBody>
      </p:sp>
      <p:pic>
        <p:nvPicPr>
          <p:cNvPr id="47107" name="Picture 3"/>
          <p:cNvPicPr>
            <a:picLocks noChangeAspect="1" noChangeArrowheads="1"/>
          </p:cNvPicPr>
          <p:nvPr/>
        </p:nvPicPr>
        <p:blipFill>
          <a:blip r:embed="rId2" cstate="print"/>
          <a:srcRect/>
          <a:stretch>
            <a:fillRect/>
          </a:stretch>
        </p:blipFill>
        <p:spPr bwMode="auto">
          <a:xfrm>
            <a:off x="6588224" y="5013176"/>
            <a:ext cx="2141538" cy="1223962"/>
          </a:xfrm>
          <a:prstGeom prst="rect">
            <a:avLst/>
          </a:prstGeom>
          <a:noFill/>
          <a:ln w="9525">
            <a:noFill/>
            <a:miter lim="800000"/>
            <a:headEnd/>
            <a:tailEnd/>
          </a:ln>
        </p:spPr>
      </p:pic>
      <p:pic>
        <p:nvPicPr>
          <p:cNvPr id="47108" name="Picture 2" descr="http://t1.gstatic.com/images?q=tbn:aVCFFeTUDvsHaM:">
            <a:hlinkClick r:id="rId3"/>
          </p:cNvPr>
          <p:cNvPicPr>
            <a:picLocks noChangeAspect="1" noChangeArrowheads="1"/>
          </p:cNvPicPr>
          <p:nvPr/>
        </p:nvPicPr>
        <p:blipFill>
          <a:blip r:embed="rId4" cstate="print"/>
          <a:srcRect/>
          <a:stretch>
            <a:fillRect/>
          </a:stretch>
        </p:blipFill>
        <p:spPr bwMode="auto">
          <a:xfrm>
            <a:off x="3203848" y="4725144"/>
            <a:ext cx="2520280" cy="1680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352" y="2930640"/>
            <a:ext cx="7772400" cy="1362456"/>
          </a:xfrm>
        </p:spPr>
        <p:txBody>
          <a:bodyPr/>
          <a:lstStyle/>
          <a:p>
            <a:pPr algn="ctr"/>
            <a:r>
              <a:rPr lang="es-CO" sz="6000" cap="none" dirty="0">
                <a:latin typeface="Americana T." pitchFamily="2" charset="0"/>
              </a:rPr>
              <a:t>G</a:t>
            </a:r>
            <a:r>
              <a:rPr lang="es-CO" sz="6000" cap="none" dirty="0" smtClean="0">
                <a:latin typeface="Americana T." pitchFamily="2" charset="0"/>
              </a:rPr>
              <a:t>racias</a:t>
            </a:r>
            <a:endParaRPr lang="es-CO" sz="6000" cap="none" dirty="0">
              <a:latin typeface="Americana T." pitchFamily="2" charset="0"/>
            </a:endParaRPr>
          </a:p>
        </p:txBody>
      </p:sp>
      <p:sp>
        <p:nvSpPr>
          <p:cNvPr id="5" name="4 CuadroTexto"/>
          <p:cNvSpPr txBox="1"/>
          <p:nvPr/>
        </p:nvSpPr>
        <p:spPr>
          <a:xfrm>
            <a:off x="6084168" y="6093296"/>
            <a:ext cx="2736304" cy="400110"/>
          </a:xfrm>
          <a:prstGeom prst="rect">
            <a:avLst/>
          </a:prstGeom>
          <a:noFill/>
        </p:spPr>
        <p:txBody>
          <a:bodyPr wrap="square" rtlCol="0">
            <a:spAutoFit/>
          </a:bodyPr>
          <a:lstStyle/>
          <a:p>
            <a:r>
              <a:rPr lang="es-CO" sz="2000" b="1" dirty="0" smtClean="0">
                <a:hlinkClick r:id="rId2" action="ppaction://hlinkfile"/>
              </a:rPr>
              <a:t>Estudiar el entorno</a:t>
            </a:r>
            <a:endParaRPr lang="es-CO" sz="2000" b="1" dirty="0" smtClean="0"/>
          </a:p>
        </p:txBody>
      </p:sp>
      <p:sp>
        <p:nvSpPr>
          <p:cNvPr id="4" name="3 CuadroTexto"/>
          <p:cNvSpPr txBox="1"/>
          <p:nvPr/>
        </p:nvSpPr>
        <p:spPr>
          <a:xfrm flipH="1">
            <a:off x="6340906" y="5661248"/>
            <a:ext cx="1903501" cy="369332"/>
          </a:xfrm>
          <a:prstGeom prst="rect">
            <a:avLst/>
          </a:prstGeom>
          <a:noFill/>
        </p:spPr>
        <p:txBody>
          <a:bodyPr wrap="square" rtlCol="0">
            <a:spAutoFit/>
          </a:bodyPr>
          <a:lstStyle/>
          <a:p>
            <a:pPr algn="ctr"/>
            <a:r>
              <a:rPr lang="es-CO" b="1" dirty="0" smtClean="0"/>
              <a:t>Video</a:t>
            </a:r>
            <a:endParaRPr lang="es-CO"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http://2.bp.blogspot.com/-KrEqk4vCE70/ThtQzKt7HZI/AAAAAAAAA5I/noqw3rX1qJM/s800/amigos2.jpg"/>
          <p:cNvPicPr>
            <a:picLocks noChangeAspect="1" noChangeArrowheads="1"/>
          </p:cNvPicPr>
          <p:nvPr/>
        </p:nvPicPr>
        <p:blipFill>
          <a:blip r:embed="rId2" cstate="print"/>
          <a:srcRect/>
          <a:stretch>
            <a:fillRect/>
          </a:stretch>
        </p:blipFill>
        <p:spPr bwMode="auto">
          <a:xfrm>
            <a:off x="1907704" y="2271529"/>
            <a:ext cx="5347345" cy="4037791"/>
          </a:xfrm>
          <a:prstGeom prst="rect">
            <a:avLst/>
          </a:prstGeom>
          <a:noFill/>
        </p:spPr>
      </p:pic>
      <p:sp>
        <p:nvSpPr>
          <p:cNvPr id="3" name="2 CuadroTexto"/>
          <p:cNvSpPr txBox="1"/>
          <p:nvPr/>
        </p:nvSpPr>
        <p:spPr>
          <a:xfrm>
            <a:off x="323528" y="1352962"/>
            <a:ext cx="8568952" cy="707886"/>
          </a:xfrm>
          <a:prstGeom prst="rect">
            <a:avLst/>
          </a:prstGeom>
          <a:noFill/>
        </p:spPr>
        <p:txBody>
          <a:bodyPr wrap="square" rtlCol="0">
            <a:spAutoFit/>
          </a:bodyPr>
          <a:lstStyle/>
          <a:p>
            <a:pPr algn="ctr"/>
            <a:r>
              <a:rPr lang="es-CO" sz="4000" dirty="0" smtClean="0">
                <a:latin typeface="Americana T." pitchFamily="2" charset="0"/>
              </a:rPr>
              <a:t>Seres sociales por naturaleza</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co.kalipedia.com/kalipediamedia/geografia/media/200704/17/geogeneral/20070417klpgeogra_224.Ies.SCO.jpg"/>
          <p:cNvPicPr>
            <a:picLocks noChangeAspect="1" noChangeArrowheads="1"/>
          </p:cNvPicPr>
          <p:nvPr/>
        </p:nvPicPr>
        <p:blipFill>
          <a:blip r:embed="rId2" cstate="print"/>
          <a:srcRect/>
          <a:stretch>
            <a:fillRect/>
          </a:stretch>
        </p:blipFill>
        <p:spPr bwMode="auto">
          <a:xfrm>
            <a:off x="1725513" y="1906487"/>
            <a:ext cx="5438775" cy="4114801"/>
          </a:xfrm>
          <a:prstGeom prst="rect">
            <a:avLst/>
          </a:prstGeom>
          <a:noFill/>
        </p:spPr>
      </p:pic>
      <p:sp>
        <p:nvSpPr>
          <p:cNvPr id="3" name="2 CuadroTexto"/>
          <p:cNvSpPr txBox="1"/>
          <p:nvPr/>
        </p:nvSpPr>
        <p:spPr>
          <a:xfrm>
            <a:off x="1187624" y="1136938"/>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Petróleo</a:t>
            </a:r>
            <a:endParaRPr lang="es-CO" dirty="0"/>
          </a:p>
        </p:txBody>
      </p:sp>
      <p:sp>
        <p:nvSpPr>
          <p:cNvPr id="4" name="3 CuadroTexto"/>
          <p:cNvSpPr txBox="1"/>
          <p:nvPr/>
        </p:nvSpPr>
        <p:spPr>
          <a:xfrm>
            <a:off x="2627784" y="6093296"/>
            <a:ext cx="4032448" cy="369332"/>
          </a:xfrm>
          <a:prstGeom prst="rect">
            <a:avLst/>
          </a:prstGeom>
          <a:noFill/>
        </p:spPr>
        <p:txBody>
          <a:bodyPr wrap="square" rtlCol="0">
            <a:spAutoFit/>
          </a:bodyPr>
          <a:lstStyle/>
          <a:p>
            <a:r>
              <a:rPr lang="es-CO" dirty="0" smtClean="0">
                <a:hlinkClick r:id="rId3" action="ppaction://hlinkfile"/>
              </a:rPr>
              <a:t>Diferencias entre Colombia y el mundo</a:t>
            </a:r>
            <a:endParaRPr lang="es-C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descr="http://1.bp.blogspot.com/_t26ugw6_lNI/Sw3QN54mONI/AAAAAAAAADA/DzPregL2Ps4/s1600/rn.jpg"/>
          <p:cNvPicPr>
            <a:picLocks noChangeAspect="1" noChangeArrowheads="1"/>
          </p:cNvPicPr>
          <p:nvPr/>
        </p:nvPicPr>
        <p:blipFill>
          <a:blip r:embed="rId2" cstate="print"/>
          <a:srcRect/>
          <a:stretch>
            <a:fillRect/>
          </a:stretch>
        </p:blipFill>
        <p:spPr bwMode="auto">
          <a:xfrm>
            <a:off x="2033364" y="2225004"/>
            <a:ext cx="4914900" cy="3724276"/>
          </a:xfrm>
          <a:prstGeom prst="rect">
            <a:avLst/>
          </a:prstGeom>
          <a:noFill/>
        </p:spPr>
      </p:pic>
      <p:sp>
        <p:nvSpPr>
          <p:cNvPr id="4" name="3 CuadroTexto"/>
          <p:cNvSpPr txBox="1"/>
          <p:nvPr/>
        </p:nvSpPr>
        <p:spPr>
          <a:xfrm>
            <a:off x="1259632" y="1352962"/>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Agua</a:t>
            </a:r>
            <a:endParaRPr lang="es-C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3.bp.blogspot.com/_d5PXTr7kpW8/TAb3tk9MApI/AAAAAAAAAA0/woFDy6YpfoE/s1600/1569_1569_Dscn5655.jpg"/>
          <p:cNvPicPr>
            <a:picLocks noChangeAspect="1" noChangeArrowheads="1"/>
          </p:cNvPicPr>
          <p:nvPr/>
        </p:nvPicPr>
        <p:blipFill>
          <a:blip r:embed="rId2" cstate="print"/>
          <a:srcRect/>
          <a:stretch>
            <a:fillRect/>
          </a:stretch>
        </p:blipFill>
        <p:spPr bwMode="auto">
          <a:xfrm>
            <a:off x="2051720" y="2348880"/>
            <a:ext cx="4916136" cy="3744416"/>
          </a:xfrm>
          <a:prstGeom prst="rect">
            <a:avLst/>
          </a:prstGeom>
          <a:noFill/>
        </p:spPr>
      </p:pic>
      <p:sp>
        <p:nvSpPr>
          <p:cNvPr id="3" name="2 CuadroTexto"/>
          <p:cNvSpPr txBox="1"/>
          <p:nvPr/>
        </p:nvSpPr>
        <p:spPr>
          <a:xfrm>
            <a:off x="1403648" y="1352962"/>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Mares</a:t>
            </a:r>
            <a:endParaRPr lang="es-C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www.laotrarealidadweb.com.ar/wp-content/uploads/4cb6f5b899313.jpg"/>
          <p:cNvPicPr>
            <a:picLocks noChangeAspect="1" noChangeArrowheads="1"/>
          </p:cNvPicPr>
          <p:nvPr/>
        </p:nvPicPr>
        <p:blipFill>
          <a:blip r:embed="rId2" cstate="print"/>
          <a:srcRect/>
          <a:stretch>
            <a:fillRect/>
          </a:stretch>
        </p:blipFill>
        <p:spPr bwMode="auto">
          <a:xfrm>
            <a:off x="1465371" y="2204864"/>
            <a:ext cx="6130965" cy="4032448"/>
          </a:xfrm>
          <a:prstGeom prst="rect">
            <a:avLst/>
          </a:prstGeom>
          <a:noFill/>
        </p:spPr>
      </p:pic>
      <p:sp>
        <p:nvSpPr>
          <p:cNvPr id="3" name="2 CuadroTexto"/>
          <p:cNvSpPr txBox="1"/>
          <p:nvPr/>
        </p:nvSpPr>
        <p:spPr>
          <a:xfrm>
            <a:off x="1475656" y="1280954"/>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Tierra</a:t>
            </a:r>
            <a:endParaRPr lang="es-C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3.bp.blogspot.com/_DWx4dx4joCo/TF81e3L24cI/AAAAAAAAAA4/orFOtry282o/s1600/Flora+Y+Fauna.jpg"/>
          <p:cNvPicPr>
            <a:picLocks noChangeAspect="1" noChangeArrowheads="1"/>
          </p:cNvPicPr>
          <p:nvPr/>
        </p:nvPicPr>
        <p:blipFill>
          <a:blip r:embed="rId2" cstate="print"/>
          <a:srcRect/>
          <a:stretch>
            <a:fillRect/>
          </a:stretch>
        </p:blipFill>
        <p:spPr bwMode="auto">
          <a:xfrm>
            <a:off x="1835696" y="2180417"/>
            <a:ext cx="5563369" cy="4200911"/>
          </a:xfrm>
          <a:prstGeom prst="rect">
            <a:avLst/>
          </a:prstGeom>
          <a:noFill/>
        </p:spPr>
      </p:pic>
      <p:sp>
        <p:nvSpPr>
          <p:cNvPr id="3" name="2 CuadroTexto"/>
          <p:cNvSpPr txBox="1"/>
          <p:nvPr/>
        </p:nvSpPr>
        <p:spPr>
          <a:xfrm>
            <a:off x="1403648" y="1352962"/>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Diversidad en flora y fauna</a:t>
            </a:r>
            <a:endParaRPr lang="es-C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2.bp.blogspot.com/_R3sS2OLh5o0/S4bpIdegsRI/AAAAAAAADKQ/h6xgNczWq7g/s320/mano-de-obra-barata.bmp"/>
          <p:cNvPicPr>
            <a:picLocks noChangeAspect="1" noChangeArrowheads="1"/>
          </p:cNvPicPr>
          <p:nvPr/>
        </p:nvPicPr>
        <p:blipFill>
          <a:blip r:embed="rId2" cstate="print"/>
          <a:srcRect/>
          <a:stretch>
            <a:fillRect/>
          </a:stretch>
        </p:blipFill>
        <p:spPr bwMode="auto">
          <a:xfrm>
            <a:off x="1763688" y="2347166"/>
            <a:ext cx="5472608" cy="3746130"/>
          </a:xfrm>
          <a:prstGeom prst="rect">
            <a:avLst/>
          </a:prstGeom>
          <a:noFill/>
        </p:spPr>
      </p:pic>
      <p:sp>
        <p:nvSpPr>
          <p:cNvPr id="3" name="2 CuadroTexto"/>
          <p:cNvSpPr txBox="1"/>
          <p:nvPr/>
        </p:nvSpPr>
        <p:spPr>
          <a:xfrm>
            <a:off x="1403648" y="1424970"/>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Mano de obra</a:t>
            </a:r>
            <a:endParaRPr lang="es-C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914271"/>
            <a:ext cx="8568952" cy="4524315"/>
          </a:xfrm>
          <a:prstGeom prst="rect">
            <a:avLst/>
          </a:prstGeom>
          <a:noFill/>
        </p:spPr>
        <p:txBody>
          <a:bodyPr wrap="square" rtlCol="0">
            <a:spAutoFit/>
          </a:bodyPr>
          <a:lstStyle/>
          <a:p>
            <a:pPr>
              <a:lnSpc>
                <a:spcPct val="150000"/>
              </a:lnSpc>
              <a:buFont typeface="Wingdings" pitchFamily="2" charset="2"/>
              <a:buChar char="ü"/>
            </a:pPr>
            <a:r>
              <a:rPr lang="es-CO" sz="2400" dirty="0" smtClean="0">
                <a:latin typeface="Americana T." pitchFamily="2" charset="0"/>
              </a:rPr>
              <a:t>  F-1  Fundamentos de Mercadeo </a:t>
            </a:r>
          </a:p>
          <a:p>
            <a:pPr>
              <a:lnSpc>
                <a:spcPct val="150000"/>
              </a:lnSpc>
              <a:buFont typeface="Wingdings" pitchFamily="2" charset="2"/>
              <a:buChar char="ü"/>
            </a:pPr>
            <a:r>
              <a:rPr lang="es-CO" sz="2400" dirty="0" smtClean="0">
                <a:latin typeface="Americana T." pitchFamily="2" charset="0"/>
              </a:rPr>
              <a:t>  F-2 Marketing Mix: Producto </a:t>
            </a:r>
          </a:p>
          <a:p>
            <a:pPr>
              <a:lnSpc>
                <a:spcPct val="150000"/>
              </a:lnSpc>
              <a:buFont typeface="Wingdings" pitchFamily="2" charset="2"/>
              <a:buChar char="ü"/>
            </a:pPr>
            <a:r>
              <a:rPr lang="es-CO" sz="2400" dirty="0" smtClean="0">
                <a:latin typeface="Americana T." pitchFamily="2" charset="0"/>
              </a:rPr>
              <a:t>  F-3 Marketing Mix: Precio </a:t>
            </a:r>
          </a:p>
          <a:p>
            <a:pPr>
              <a:lnSpc>
                <a:spcPct val="150000"/>
              </a:lnSpc>
              <a:buFont typeface="Wingdings" pitchFamily="2" charset="2"/>
              <a:buChar char="ü"/>
            </a:pPr>
            <a:r>
              <a:rPr lang="es-CO" sz="2400" dirty="0" smtClean="0">
                <a:latin typeface="Americana T." pitchFamily="2" charset="0"/>
              </a:rPr>
              <a:t>  F-4 Marketing Mix: Plaza, </a:t>
            </a:r>
            <a:r>
              <a:rPr lang="es-CO" sz="2400" dirty="0" smtClean="0">
                <a:latin typeface="Americana T." pitchFamily="2" charset="0"/>
              </a:rPr>
              <a:t>distribución</a:t>
            </a:r>
            <a:endParaRPr lang="es-CO" sz="2400" dirty="0" smtClean="0">
              <a:latin typeface="Americana T." pitchFamily="2" charset="0"/>
            </a:endParaRPr>
          </a:p>
          <a:p>
            <a:pPr>
              <a:lnSpc>
                <a:spcPct val="150000"/>
              </a:lnSpc>
              <a:buFont typeface="Wingdings" pitchFamily="2" charset="2"/>
              <a:buChar char="ü"/>
            </a:pPr>
            <a:r>
              <a:rPr lang="es-CO" sz="2400" dirty="0" smtClean="0">
                <a:latin typeface="Americana T." pitchFamily="2" charset="0"/>
              </a:rPr>
              <a:t>  F-5 Marketing Mix: Promoción y </a:t>
            </a:r>
            <a:r>
              <a:rPr lang="es-CO" sz="2400" dirty="0" smtClean="0">
                <a:latin typeface="Americana T." pitchFamily="2" charset="0"/>
              </a:rPr>
              <a:t>publicidad</a:t>
            </a:r>
            <a:endParaRPr lang="es-CO" sz="2400" dirty="0" smtClean="0">
              <a:latin typeface="Americana T." pitchFamily="2" charset="0"/>
            </a:endParaRPr>
          </a:p>
          <a:p>
            <a:pPr>
              <a:lnSpc>
                <a:spcPct val="150000"/>
              </a:lnSpc>
              <a:buFont typeface="Wingdings" pitchFamily="2" charset="2"/>
              <a:buChar char="ü"/>
            </a:pPr>
            <a:r>
              <a:rPr lang="es-CO" sz="2400" dirty="0" smtClean="0">
                <a:latin typeface="Americana T." pitchFamily="2" charset="0"/>
              </a:rPr>
              <a:t>  F-6 Comportamiento del Consumidor</a:t>
            </a:r>
            <a:endParaRPr lang="es-CO" dirty="0" smtClean="0">
              <a:solidFill>
                <a:srgbClr val="FF0000"/>
              </a:solidFill>
              <a:latin typeface="Americana T." pitchFamily="2" charset="0"/>
            </a:endParaRPr>
          </a:p>
          <a:p>
            <a:pPr>
              <a:lnSpc>
                <a:spcPct val="150000"/>
              </a:lnSpc>
              <a:buFont typeface="Wingdings" pitchFamily="2" charset="2"/>
              <a:buChar char="ü"/>
            </a:pPr>
            <a:r>
              <a:rPr lang="es-CO" sz="2400" dirty="0" smtClean="0">
                <a:latin typeface="Americana T." pitchFamily="2" charset="0"/>
              </a:rPr>
              <a:t>  F-7 </a:t>
            </a:r>
            <a:r>
              <a:rPr lang="es-CO" sz="2400" dirty="0" smtClean="0">
                <a:latin typeface="Americana T." pitchFamily="2" charset="0"/>
              </a:rPr>
              <a:t>Plan de </a:t>
            </a:r>
            <a:r>
              <a:rPr lang="es-CO" sz="2400" dirty="0" smtClean="0">
                <a:latin typeface="Americana T." pitchFamily="2" charset="0"/>
              </a:rPr>
              <a:t>Mercadeo</a:t>
            </a:r>
            <a:endParaRPr lang="es-CO" sz="2400" dirty="0" smtClean="0">
              <a:latin typeface="Americana T." pitchFamily="2" charset="0"/>
            </a:endParaRPr>
          </a:p>
          <a:p>
            <a:pPr>
              <a:lnSpc>
                <a:spcPct val="150000"/>
              </a:lnSpc>
              <a:buFont typeface="Wingdings" pitchFamily="2" charset="2"/>
              <a:buChar char="ü"/>
            </a:pPr>
            <a:r>
              <a:rPr lang="es-CO" sz="2400" dirty="0" smtClean="0">
                <a:latin typeface="Americana T." pitchFamily="2" charset="0"/>
              </a:rPr>
              <a:t>  F-8 Plan de Mercadeo </a:t>
            </a:r>
            <a:endParaRPr lang="es-CO" sz="2400" dirty="0">
              <a:latin typeface="Americana T." pitchFamily="2" charset="0"/>
            </a:endParaRPr>
          </a:p>
        </p:txBody>
      </p:sp>
      <p:sp>
        <p:nvSpPr>
          <p:cNvPr id="4" name="1 Título"/>
          <p:cNvSpPr txBox="1">
            <a:spLocks/>
          </p:cNvSpPr>
          <p:nvPr/>
        </p:nvSpPr>
        <p:spPr>
          <a:xfrm>
            <a:off x="323528" y="1130440"/>
            <a:ext cx="8613648" cy="714384"/>
          </a:xfrm>
          <a:prstGeom prst="rect">
            <a:avLst/>
          </a:prstGeom>
          <a:noFill/>
          <a:ln>
            <a:noFill/>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dirty="0" smtClean="0">
                <a:latin typeface="Americana T." pitchFamily="2" charset="0"/>
              </a:rPr>
              <a:t>Contenido general del curso</a:t>
            </a:r>
            <a:endParaRPr lang="es-CO" dirty="0">
              <a:latin typeface="Americana T."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1buenaidea.com/wp-content/gallery/aticulos3/tecnologia-2011.jpg"/>
          <p:cNvPicPr>
            <a:picLocks noChangeAspect="1" noChangeArrowheads="1"/>
          </p:cNvPicPr>
          <p:nvPr/>
        </p:nvPicPr>
        <p:blipFill>
          <a:blip r:embed="rId2" cstate="print"/>
          <a:srcRect/>
          <a:stretch>
            <a:fillRect/>
          </a:stretch>
        </p:blipFill>
        <p:spPr bwMode="auto">
          <a:xfrm>
            <a:off x="1782073" y="2082915"/>
            <a:ext cx="5670247" cy="4298413"/>
          </a:xfrm>
          <a:prstGeom prst="rect">
            <a:avLst/>
          </a:prstGeom>
          <a:noFill/>
        </p:spPr>
      </p:pic>
      <p:sp>
        <p:nvSpPr>
          <p:cNvPr id="3" name="2 CuadroTexto"/>
          <p:cNvSpPr txBox="1"/>
          <p:nvPr/>
        </p:nvSpPr>
        <p:spPr>
          <a:xfrm>
            <a:off x="1403648" y="1208946"/>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Tecnología</a:t>
            </a:r>
            <a:endParaRPr lang="es-C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75656" y="1208946"/>
            <a:ext cx="633670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Capital</a:t>
            </a:r>
            <a:endParaRPr lang="es-CO" dirty="0"/>
          </a:p>
        </p:txBody>
      </p:sp>
      <p:pic>
        <p:nvPicPr>
          <p:cNvPr id="146436" name="Picture 4" descr="http://fahyser.files.wordpress.com/2009/05/burjdubai1.jpg"/>
          <p:cNvPicPr>
            <a:picLocks noChangeAspect="1" noChangeArrowheads="1"/>
          </p:cNvPicPr>
          <p:nvPr/>
        </p:nvPicPr>
        <p:blipFill>
          <a:blip r:embed="rId2" cstate="print"/>
          <a:srcRect/>
          <a:stretch>
            <a:fillRect/>
          </a:stretch>
        </p:blipFill>
        <p:spPr bwMode="auto">
          <a:xfrm>
            <a:off x="1475656" y="1990302"/>
            <a:ext cx="6334125" cy="43910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67544" y="1424970"/>
            <a:ext cx="8424862" cy="707886"/>
          </a:xfrm>
          <a:noFill/>
        </p:spPr>
        <p:txBody>
          <a:bodyPr wrap="square" rtlCol="0">
            <a:spAutoFit/>
          </a:bodyPr>
          <a:lstStyle/>
          <a:p>
            <a:r>
              <a:rPr lang="es-ES" sz="4000" dirty="0">
                <a:latin typeface="Americana T." pitchFamily="2" charset="0"/>
                <a:ea typeface="+mn-ea"/>
                <a:cs typeface="+mn-cs"/>
              </a:rPr>
              <a:t>Intercambio Comercial o trueque</a:t>
            </a:r>
          </a:p>
        </p:txBody>
      </p:sp>
      <p:pic>
        <p:nvPicPr>
          <p:cNvPr id="89090" name="Picture 2" descr="http://aprendeconomia.files.wordpress.com/2009/11/trueque.gif"/>
          <p:cNvPicPr>
            <a:picLocks noChangeAspect="1" noChangeArrowheads="1"/>
          </p:cNvPicPr>
          <p:nvPr/>
        </p:nvPicPr>
        <p:blipFill>
          <a:blip r:embed="rId2" cstate="print"/>
          <a:srcRect/>
          <a:stretch>
            <a:fillRect/>
          </a:stretch>
        </p:blipFill>
        <p:spPr bwMode="auto">
          <a:xfrm>
            <a:off x="1403648" y="2224235"/>
            <a:ext cx="6581775" cy="42291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1844824"/>
            <a:ext cx="8229600" cy="707886"/>
          </a:xfrm>
          <a:noFill/>
          <a:ln>
            <a:noFill/>
          </a:ln>
        </p:spPr>
        <p:txBody>
          <a:bodyPr vert="horz" wrap="square" lIns="91440" tIns="45720" rIns="91440" bIns="45720" numCol="1" rtlCol="0" anchor="ctr" anchorCtr="0" compatLnSpc="1">
            <a:prstTxWarp prst="textNoShape">
              <a:avLst/>
            </a:prstTxWarp>
            <a:spAutoFit/>
          </a:bodyPr>
          <a:lstStyle/>
          <a:p>
            <a:r>
              <a:rPr lang="es-ES" sz="4000" dirty="0">
                <a:latin typeface="Americana T." pitchFamily="2" charset="0"/>
                <a:ea typeface="+mn-ea"/>
                <a:cs typeface="+mn-cs"/>
              </a:rPr>
              <a:t>Intercambio Comercial</a:t>
            </a:r>
          </a:p>
        </p:txBody>
      </p:sp>
      <p:sp>
        <p:nvSpPr>
          <p:cNvPr id="4099" name="Rectangle 3"/>
          <p:cNvSpPr>
            <a:spLocks noGrp="1" noChangeArrowheads="1"/>
          </p:cNvSpPr>
          <p:nvPr>
            <p:ph idx="1"/>
          </p:nvPr>
        </p:nvSpPr>
        <p:spPr>
          <a:xfrm>
            <a:off x="611560" y="2924944"/>
            <a:ext cx="7772400" cy="2702322"/>
          </a:xfrm>
        </p:spPr>
        <p:txBody>
          <a:bodyPr>
            <a:normAutofit/>
          </a:bodyPr>
          <a:lstStyle/>
          <a:p>
            <a:pPr algn="just">
              <a:lnSpc>
                <a:spcPct val="150000"/>
              </a:lnSpc>
              <a:buFont typeface="Wingdings" pitchFamily="2" charset="2"/>
              <a:buChar char="ü"/>
            </a:pPr>
            <a:r>
              <a:rPr lang="es-ES" sz="2200" dirty="0" smtClean="0">
                <a:latin typeface="Tahoma" pitchFamily="34" charset="0"/>
                <a:cs typeface="Times New Roman" pitchFamily="18" charset="0"/>
              </a:rPr>
              <a:t>  Vida social poco complicada.</a:t>
            </a:r>
          </a:p>
          <a:p>
            <a:pPr algn="just">
              <a:lnSpc>
                <a:spcPct val="150000"/>
              </a:lnSpc>
              <a:buFont typeface="Wingdings" pitchFamily="2" charset="2"/>
              <a:buChar char="ü"/>
            </a:pPr>
            <a:r>
              <a:rPr lang="es-ES" sz="2200" dirty="0" smtClean="0">
                <a:latin typeface="Tahoma" pitchFamily="34" charset="0"/>
                <a:cs typeface="Times New Roman" pitchFamily="18" charset="0"/>
              </a:rPr>
              <a:t>   La comunicación inherente al intercambio  comercial apenas existía.</a:t>
            </a:r>
          </a:p>
          <a:p>
            <a:pPr algn="just">
              <a:lnSpc>
                <a:spcPct val="150000"/>
              </a:lnSpc>
              <a:buFont typeface="Wingdings" pitchFamily="2" charset="2"/>
              <a:buChar char="ü"/>
            </a:pPr>
            <a:r>
              <a:rPr lang="es-ES" sz="2200" dirty="0" smtClean="0">
                <a:latin typeface="Tahoma" pitchFamily="34" charset="0"/>
                <a:cs typeface="Times New Roman" pitchFamily="18" charset="0"/>
              </a:rPr>
              <a:t> Relaciones Mercantiles eran casi nulas.</a:t>
            </a:r>
          </a:p>
          <a:p>
            <a:pPr algn="just">
              <a:lnSpc>
                <a:spcPct val="150000"/>
              </a:lnSpc>
              <a:buNone/>
            </a:pPr>
            <a:endParaRPr lang="es-ES" sz="2200" dirty="0" smtClean="0">
              <a:latin typeface="Tahoma" pitchFamily="34" charset="0"/>
              <a:cs typeface="Times New Roman" pitchFamily="18" charset="0"/>
            </a:endParaRPr>
          </a:p>
          <a:p>
            <a:pPr algn="just">
              <a:lnSpc>
                <a:spcPct val="150000"/>
              </a:lnSpc>
              <a:buNone/>
            </a:pPr>
            <a:endParaRPr lang="es-ES" sz="2200" dirty="0" smtClean="0">
              <a:latin typeface="Tahoma" pitchFamily="34" charset="0"/>
              <a:cs typeface="Times New Roman" pitchFamily="18" charset="0"/>
            </a:endParaRPr>
          </a:p>
          <a:p>
            <a:pPr algn="ctr" eaLnBrk="1" hangingPunct="1">
              <a:buFont typeface="Wingdings" pitchFamily="2" charset="2"/>
              <a:buNone/>
            </a:pPr>
            <a:endParaRPr lang="es-ES" sz="2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703710"/>
            <a:ext cx="8229600" cy="1077218"/>
          </a:xfrm>
          <a:noFill/>
          <a:ln>
            <a:noFill/>
          </a:ln>
        </p:spPr>
        <p:txBody>
          <a:bodyPr vert="horz" wrap="square" lIns="91440" tIns="45720" rIns="91440" bIns="45720" numCol="1" rtlCol="0" anchor="ctr" anchorCtr="0" compatLnSpc="1">
            <a:prstTxWarp prst="textNoShape">
              <a:avLst/>
            </a:prstTxWarp>
            <a:spAutoFit/>
          </a:bodyPr>
          <a:lstStyle/>
          <a:p>
            <a:r>
              <a:rPr lang="es-ES" sz="4000" dirty="0">
                <a:latin typeface="Americana T." pitchFamily="2" charset="0"/>
                <a:ea typeface="+mn-ea"/>
                <a:cs typeface="+mn-cs"/>
              </a:rPr>
              <a:t>Función de Mercadeo</a:t>
            </a:r>
            <a:br>
              <a:rPr lang="es-ES" sz="4000" dirty="0">
                <a:latin typeface="Americana T." pitchFamily="2" charset="0"/>
                <a:ea typeface="+mn-ea"/>
                <a:cs typeface="+mn-cs"/>
              </a:rPr>
            </a:br>
            <a:r>
              <a:rPr lang="es-ES" sz="2400" dirty="0">
                <a:latin typeface="Americana T." pitchFamily="2" charset="0"/>
                <a:ea typeface="+mn-ea"/>
                <a:cs typeface="+mn-cs"/>
              </a:rPr>
              <a:t>Nuevo Concepto del Mercadeo</a:t>
            </a:r>
          </a:p>
        </p:txBody>
      </p:sp>
      <p:sp>
        <p:nvSpPr>
          <p:cNvPr id="4099" name="Rectangle 3"/>
          <p:cNvSpPr>
            <a:spLocks noGrp="1" noChangeArrowheads="1"/>
          </p:cNvSpPr>
          <p:nvPr>
            <p:ph idx="1"/>
          </p:nvPr>
        </p:nvSpPr>
        <p:spPr>
          <a:xfrm>
            <a:off x="467544" y="3140968"/>
            <a:ext cx="8280920" cy="3024336"/>
          </a:xfrm>
        </p:spPr>
        <p:txBody>
          <a:bodyPr>
            <a:normAutofit/>
          </a:bodyPr>
          <a:lstStyle/>
          <a:p>
            <a:pPr algn="just">
              <a:lnSpc>
                <a:spcPct val="150000"/>
              </a:lnSpc>
            </a:pPr>
            <a:r>
              <a:rPr lang="es-ES" sz="2200" dirty="0" smtClean="0">
                <a:latin typeface="Americana T." pitchFamily="2" charset="0"/>
                <a:cs typeface="Times New Roman" pitchFamily="18" charset="0"/>
              </a:rPr>
              <a:t>El mercadeo actual es la extraversión de sus </a:t>
            </a:r>
            <a:r>
              <a:rPr lang="es-ES" sz="2200" u="sng" dirty="0" smtClean="0">
                <a:latin typeface="Americana T." pitchFamily="2" charset="0"/>
                <a:cs typeface="Times New Roman" pitchFamily="18" charset="0"/>
              </a:rPr>
              <a:t>técnicas avanzadas que poseen hoy una fuerte carga científica</a:t>
            </a:r>
            <a:r>
              <a:rPr lang="es-ES" sz="2200" dirty="0" smtClean="0">
                <a:latin typeface="Americana T." pitchFamily="2" charset="0"/>
                <a:cs typeface="Times New Roman" pitchFamily="18" charset="0"/>
              </a:rPr>
              <a:t> de apoyo en las más modernas ciencias, tales como la </a:t>
            </a:r>
            <a:r>
              <a:rPr lang="es-ES" sz="2200" u="sng" dirty="0" smtClean="0">
                <a:latin typeface="Americana T." pitchFamily="2" charset="0"/>
                <a:cs typeface="Times New Roman" pitchFamily="18" charset="0"/>
              </a:rPr>
              <a:t>sociología, la informática, la sicología, la estadística, entre otras.</a:t>
            </a:r>
          </a:p>
          <a:p>
            <a:pPr algn="just">
              <a:lnSpc>
                <a:spcPct val="150000"/>
              </a:lnSpc>
              <a:buNone/>
            </a:pPr>
            <a:endParaRPr lang="es-ES" sz="2200" u="sng" dirty="0" smtClean="0">
              <a:latin typeface="Americana T." pitchFamily="2" charset="0"/>
              <a:cs typeface="Times New Roman" pitchFamily="18" charset="0"/>
            </a:endParaRPr>
          </a:p>
          <a:p>
            <a:pPr algn="just">
              <a:lnSpc>
                <a:spcPct val="150000"/>
              </a:lnSpc>
              <a:buNone/>
            </a:pPr>
            <a:endParaRPr lang="es-ES" sz="2200" dirty="0" smtClean="0">
              <a:latin typeface="Americana T." pitchFamily="2" charset="0"/>
              <a:cs typeface="Times New Roman" pitchFamily="18" charset="0"/>
            </a:endParaRPr>
          </a:p>
          <a:p>
            <a:pPr algn="just" eaLnBrk="1" hangingPunct="1">
              <a:lnSpc>
                <a:spcPct val="150000"/>
              </a:lnSpc>
              <a:buFont typeface="Wingdings" pitchFamily="2" charset="2"/>
              <a:buNone/>
            </a:pPr>
            <a:endParaRPr lang="es-ES" sz="2200" dirty="0" smtClean="0">
              <a:latin typeface="Americana T."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amysupertramp.files.wordpress.com/2009/03/americanexpressaltoenvolvimiento.jpg"/>
          <p:cNvPicPr>
            <a:picLocks noChangeAspect="1" noChangeArrowheads="1"/>
          </p:cNvPicPr>
          <p:nvPr/>
        </p:nvPicPr>
        <p:blipFill>
          <a:blip r:embed="rId2" cstate="print"/>
          <a:srcRect/>
          <a:stretch>
            <a:fillRect/>
          </a:stretch>
        </p:blipFill>
        <p:spPr bwMode="auto">
          <a:xfrm>
            <a:off x="612651" y="1772816"/>
            <a:ext cx="3383285" cy="4364697"/>
          </a:xfrm>
          <a:prstGeom prst="rect">
            <a:avLst/>
          </a:prstGeom>
          <a:noFill/>
        </p:spPr>
      </p:pic>
      <p:sp>
        <p:nvSpPr>
          <p:cNvPr id="3" name="2 CuadroTexto"/>
          <p:cNvSpPr txBox="1"/>
          <p:nvPr/>
        </p:nvSpPr>
        <p:spPr>
          <a:xfrm>
            <a:off x="4211960" y="2420888"/>
            <a:ext cx="4320480" cy="3170099"/>
          </a:xfrm>
          <a:prstGeom prst="rect">
            <a:avLst/>
          </a:prstGeom>
          <a:noFill/>
        </p:spPr>
        <p:txBody>
          <a:bodyPr wrap="square" rtlCol="0">
            <a:spAutoFit/>
          </a:bodyPr>
          <a:lstStyle/>
          <a:p>
            <a:pPr algn="ctr"/>
            <a:r>
              <a:rPr lang="es-CO" sz="4000" dirty="0" smtClean="0">
                <a:latin typeface="Americana T." pitchFamily="2" charset="0"/>
              </a:rPr>
              <a:t>Sociología y Psicología nos ayuda al comportamiento del consumidor</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nexioncentral.com/blog/wp-content/uploads/2010/05/neuromarketing-bild.jpg"/>
          <p:cNvPicPr>
            <a:picLocks noChangeAspect="1" noChangeArrowheads="1"/>
          </p:cNvPicPr>
          <p:nvPr/>
        </p:nvPicPr>
        <p:blipFill>
          <a:blip r:embed="rId2" cstate="print"/>
          <a:srcRect/>
          <a:stretch>
            <a:fillRect/>
          </a:stretch>
        </p:blipFill>
        <p:spPr bwMode="auto">
          <a:xfrm>
            <a:off x="486138" y="2204864"/>
            <a:ext cx="4301886" cy="3096344"/>
          </a:xfrm>
          <a:prstGeom prst="rect">
            <a:avLst/>
          </a:prstGeom>
          <a:noFill/>
        </p:spPr>
      </p:pic>
      <p:sp>
        <p:nvSpPr>
          <p:cNvPr id="6" name="5 CuadroTexto"/>
          <p:cNvSpPr txBox="1"/>
          <p:nvPr/>
        </p:nvSpPr>
        <p:spPr>
          <a:xfrm>
            <a:off x="4932040" y="2564904"/>
            <a:ext cx="3744416" cy="2554545"/>
          </a:xfrm>
          <a:prstGeom prst="rect">
            <a:avLst/>
          </a:prstGeom>
          <a:noFill/>
        </p:spPr>
        <p:txBody>
          <a:bodyPr wrap="square" rtlCol="0">
            <a:spAutoFit/>
          </a:bodyPr>
          <a:lstStyle/>
          <a:p>
            <a:pPr algn="ctr"/>
            <a:r>
              <a:rPr lang="es-CO" sz="4000" dirty="0" smtClean="0">
                <a:latin typeface="Americana T." pitchFamily="2" charset="0"/>
              </a:rPr>
              <a:t>Informática y Tecnología al Servicio del Mercadeo</a:t>
            </a:r>
            <a:endParaRPr lang="es-CO" sz="4000" dirty="0">
              <a:latin typeface="Americana T." pitchFamily="2" charset="0"/>
            </a:endParaRPr>
          </a:p>
        </p:txBody>
      </p:sp>
      <p:sp>
        <p:nvSpPr>
          <p:cNvPr id="4" name="3 CuadroTexto"/>
          <p:cNvSpPr txBox="1"/>
          <p:nvPr/>
        </p:nvSpPr>
        <p:spPr>
          <a:xfrm>
            <a:off x="692865" y="5445224"/>
            <a:ext cx="3888432" cy="369332"/>
          </a:xfrm>
          <a:prstGeom prst="rect">
            <a:avLst/>
          </a:prstGeom>
          <a:noFill/>
        </p:spPr>
        <p:txBody>
          <a:bodyPr wrap="square" rtlCol="0">
            <a:spAutoFit/>
          </a:bodyPr>
          <a:lstStyle/>
          <a:p>
            <a:pPr algn="ctr"/>
            <a:r>
              <a:rPr lang="es-CO" dirty="0" smtClean="0">
                <a:hlinkClick r:id="rId3" action="ppaction://hlinkpres?slideindex=1&amp;slidetitle="/>
              </a:rPr>
              <a:t>Video de lo que es capaz el cerebro</a:t>
            </a:r>
            <a:endParaRPr lang="es-C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lgeek.com/wp-content/uploads/2010/03/eye-tracking.png"/>
          <p:cNvPicPr>
            <a:picLocks noChangeAspect="1" noChangeArrowheads="1"/>
          </p:cNvPicPr>
          <p:nvPr/>
        </p:nvPicPr>
        <p:blipFill>
          <a:blip r:embed="rId2" cstate="print"/>
          <a:srcRect/>
          <a:stretch>
            <a:fillRect/>
          </a:stretch>
        </p:blipFill>
        <p:spPr bwMode="auto">
          <a:xfrm>
            <a:off x="2377324" y="2852936"/>
            <a:ext cx="4570940" cy="3240360"/>
          </a:xfrm>
          <a:prstGeom prst="rect">
            <a:avLst/>
          </a:prstGeom>
          <a:noFill/>
        </p:spPr>
      </p:pic>
      <p:sp>
        <p:nvSpPr>
          <p:cNvPr id="6" name="5 CuadroTexto"/>
          <p:cNvSpPr txBox="1"/>
          <p:nvPr/>
        </p:nvSpPr>
        <p:spPr>
          <a:xfrm>
            <a:off x="323528" y="1772816"/>
            <a:ext cx="8640960" cy="707886"/>
          </a:xfrm>
          <a:prstGeom prst="rect">
            <a:avLst/>
          </a:prstGeom>
          <a:noFill/>
        </p:spPr>
        <p:txBody>
          <a:bodyPr wrap="square" rtlCol="0">
            <a:spAutoFit/>
          </a:bodyPr>
          <a:lstStyle/>
          <a:p>
            <a:pPr algn="ctr"/>
            <a:r>
              <a:rPr lang="es-CO" sz="4000" dirty="0" smtClean="0">
                <a:latin typeface="Americana T." pitchFamily="2" charset="0"/>
              </a:rPr>
              <a:t>Eye Tracking o Seguimiento Ocular</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lastrescs.files.wordpress.com/2011/02/eye-tracking.jpg"/>
          <p:cNvPicPr>
            <a:picLocks noChangeAspect="1" noChangeArrowheads="1"/>
          </p:cNvPicPr>
          <p:nvPr/>
        </p:nvPicPr>
        <p:blipFill>
          <a:blip r:embed="rId2" cstate="print"/>
          <a:srcRect/>
          <a:stretch>
            <a:fillRect/>
          </a:stretch>
        </p:blipFill>
        <p:spPr bwMode="auto">
          <a:xfrm>
            <a:off x="251520" y="1916831"/>
            <a:ext cx="4674290" cy="3922697"/>
          </a:xfrm>
          <a:prstGeom prst="rect">
            <a:avLst/>
          </a:prstGeom>
          <a:noFill/>
        </p:spPr>
      </p:pic>
      <p:sp>
        <p:nvSpPr>
          <p:cNvPr id="6" name="5 CuadroTexto"/>
          <p:cNvSpPr txBox="1"/>
          <p:nvPr/>
        </p:nvSpPr>
        <p:spPr>
          <a:xfrm>
            <a:off x="5292080" y="2600906"/>
            <a:ext cx="3635896" cy="2554545"/>
          </a:xfrm>
          <a:prstGeom prst="rect">
            <a:avLst/>
          </a:prstGeom>
          <a:noFill/>
        </p:spPr>
        <p:txBody>
          <a:bodyPr wrap="square" rtlCol="0">
            <a:spAutoFit/>
          </a:bodyPr>
          <a:lstStyle/>
          <a:p>
            <a:pPr algn="ctr"/>
            <a:r>
              <a:rPr lang="es-CO" sz="4000" dirty="0" smtClean="0">
                <a:latin typeface="Americana T." pitchFamily="2" charset="0"/>
              </a:rPr>
              <a:t>Eye Tracking al Motor de Búsqueda Google</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1052736"/>
            <a:ext cx="8352928" cy="1323439"/>
          </a:xfrm>
          <a:prstGeom prst="rect">
            <a:avLst/>
          </a:prstGeom>
          <a:noFill/>
        </p:spPr>
        <p:txBody>
          <a:bodyPr wrap="square" rtlCol="0">
            <a:spAutoFit/>
          </a:bodyPr>
          <a:lstStyle/>
          <a:p>
            <a:pPr algn="ctr"/>
            <a:r>
              <a:rPr lang="es-CO" sz="4000" dirty="0" smtClean="0">
                <a:latin typeface="Americana T." pitchFamily="2" charset="0"/>
              </a:rPr>
              <a:t>Eye Tracking al Motor de Búsqueda Google y Bing</a:t>
            </a:r>
            <a:endParaRPr lang="es-CO" sz="4000" dirty="0">
              <a:latin typeface="Americana T." pitchFamily="2" charset="0"/>
            </a:endParaRPr>
          </a:p>
        </p:txBody>
      </p:sp>
      <p:pic>
        <p:nvPicPr>
          <p:cNvPr id="4" name="Picture 8" descr="http://www.billhartzer.com/wp-content/uploads/2009/06/usercentric-google-vs-bing-eye-tracking.jpg"/>
          <p:cNvPicPr>
            <a:picLocks noChangeAspect="1" noChangeArrowheads="1"/>
          </p:cNvPicPr>
          <p:nvPr/>
        </p:nvPicPr>
        <p:blipFill>
          <a:blip r:embed="rId2" cstate="print"/>
          <a:srcRect/>
          <a:stretch>
            <a:fillRect/>
          </a:stretch>
        </p:blipFill>
        <p:spPr bwMode="auto">
          <a:xfrm>
            <a:off x="1691680" y="2379521"/>
            <a:ext cx="5904656" cy="414582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pPr algn="ctr"/>
            <a:r>
              <a:rPr lang="es-ES" smtClean="0"/>
              <a:t>Diego A. Echavarria</a:t>
            </a:r>
            <a:endParaRPr lang="es-ES"/>
          </a:p>
        </p:txBody>
      </p:sp>
      <p:sp>
        <p:nvSpPr>
          <p:cNvPr id="3" name="2 CuadroTexto"/>
          <p:cNvSpPr txBox="1"/>
          <p:nvPr/>
        </p:nvSpPr>
        <p:spPr>
          <a:xfrm>
            <a:off x="251520" y="379685"/>
            <a:ext cx="8640960" cy="6063198"/>
          </a:xfrm>
          <a:prstGeom prst="rect">
            <a:avLst/>
          </a:prstGeom>
          <a:noFill/>
        </p:spPr>
        <p:txBody>
          <a:bodyPr wrap="square" rtlCol="0">
            <a:spAutoFit/>
          </a:bodyPr>
          <a:lstStyle/>
          <a:p>
            <a:pPr algn="ctr"/>
            <a:r>
              <a:rPr lang="es-CO" sz="4000" dirty="0" smtClean="0">
                <a:latin typeface="Americana T." pitchFamily="2" charset="0"/>
              </a:rPr>
              <a:t>Contenido F-1</a:t>
            </a:r>
          </a:p>
          <a:p>
            <a:pPr algn="ctr"/>
            <a:endParaRPr lang="es-CO" sz="2400" dirty="0" smtClean="0">
              <a:latin typeface="Americana T." pitchFamily="2" charset="0"/>
            </a:endParaRPr>
          </a:p>
          <a:p>
            <a:pPr algn="just">
              <a:lnSpc>
                <a:spcPct val="150000"/>
              </a:lnSpc>
              <a:buFont typeface="Wingdings" pitchFamily="2" charset="2"/>
              <a:buChar char="Ø"/>
            </a:pPr>
            <a:r>
              <a:rPr lang="es-CO" sz="2400" dirty="0" smtClean="0">
                <a:latin typeface="Americana T." pitchFamily="2" charset="0"/>
              </a:rPr>
              <a:t> Definición Mercadeo y su importancia</a:t>
            </a:r>
          </a:p>
          <a:p>
            <a:pPr algn="just">
              <a:lnSpc>
                <a:spcPct val="150000"/>
              </a:lnSpc>
              <a:buFont typeface="Wingdings" pitchFamily="2" charset="2"/>
              <a:buChar char="Ø"/>
            </a:pPr>
            <a:r>
              <a:rPr lang="es-CO" sz="2400" dirty="0" smtClean="0">
                <a:latin typeface="Americana T." pitchFamily="2" charset="0"/>
              </a:rPr>
              <a:t> Intercambio comercial</a:t>
            </a:r>
          </a:p>
          <a:p>
            <a:pPr algn="just">
              <a:lnSpc>
                <a:spcPct val="150000"/>
              </a:lnSpc>
              <a:buFont typeface="Wingdings" pitchFamily="2" charset="2"/>
              <a:buChar char="Ø"/>
            </a:pPr>
            <a:r>
              <a:rPr lang="es-CO" sz="2400" dirty="0" smtClean="0">
                <a:latin typeface="Americana T." pitchFamily="2" charset="0"/>
              </a:rPr>
              <a:t> Nuevo concepto de Mercadeo</a:t>
            </a:r>
          </a:p>
          <a:p>
            <a:pPr algn="just">
              <a:lnSpc>
                <a:spcPct val="150000"/>
              </a:lnSpc>
              <a:buFont typeface="Wingdings" pitchFamily="2" charset="2"/>
              <a:buChar char="Ø"/>
            </a:pPr>
            <a:r>
              <a:rPr lang="es-CO" sz="2400" dirty="0" smtClean="0">
                <a:latin typeface="Americana T." pitchFamily="2" charset="0"/>
              </a:rPr>
              <a:t> Clases de Mercado desde el punto de vista económico</a:t>
            </a:r>
          </a:p>
          <a:p>
            <a:pPr algn="just">
              <a:lnSpc>
                <a:spcPct val="150000"/>
              </a:lnSpc>
              <a:buFont typeface="Wingdings" pitchFamily="2" charset="2"/>
              <a:buChar char="Ø"/>
            </a:pPr>
            <a:r>
              <a:rPr lang="es-CO" sz="2400" dirty="0" smtClean="0">
                <a:latin typeface="Americana T." pitchFamily="2" charset="0"/>
              </a:rPr>
              <a:t> La gestión Empresarial moderna</a:t>
            </a:r>
          </a:p>
          <a:p>
            <a:pPr algn="just">
              <a:lnSpc>
                <a:spcPct val="150000"/>
              </a:lnSpc>
              <a:buFont typeface="Wingdings" pitchFamily="2" charset="2"/>
              <a:buChar char="Ø"/>
            </a:pPr>
            <a:r>
              <a:rPr lang="es-CO" sz="2400" dirty="0" smtClean="0">
                <a:latin typeface="Americana T." pitchFamily="2" charset="0"/>
              </a:rPr>
              <a:t> El mercadeo del futuro</a:t>
            </a:r>
          </a:p>
          <a:p>
            <a:pPr algn="just">
              <a:lnSpc>
                <a:spcPct val="150000"/>
              </a:lnSpc>
              <a:buFont typeface="Wingdings" pitchFamily="2" charset="2"/>
              <a:buChar char="Ø"/>
            </a:pPr>
            <a:r>
              <a:rPr lang="es-CO" sz="2400" dirty="0" smtClean="0">
                <a:latin typeface="Americana T." pitchFamily="2" charset="0"/>
              </a:rPr>
              <a:t> Plan de Mercadeo: Etapa de mercados, Entorno variables macro y </a:t>
            </a:r>
            <a:r>
              <a:rPr lang="es-CO" sz="2400" dirty="0" smtClean="0">
                <a:latin typeface="Americana T." pitchFamily="2" charset="0"/>
              </a:rPr>
              <a:t>micro(Base)</a:t>
            </a:r>
            <a:endParaRPr lang="es-CO" sz="2400" dirty="0" smtClean="0">
              <a:latin typeface="Americana T." pitchFamily="2" charset="0"/>
            </a:endParaRPr>
          </a:p>
          <a:p>
            <a:pPr algn="just">
              <a:lnSpc>
                <a:spcPct val="150000"/>
              </a:lnSpc>
              <a:buFont typeface="Wingdings" pitchFamily="2" charset="2"/>
              <a:buChar char="Ø"/>
            </a:pPr>
            <a:r>
              <a:rPr lang="es-CO" sz="2400" dirty="0" smtClean="0">
                <a:latin typeface="Americana T." pitchFamily="2" charset="0"/>
              </a:rPr>
              <a:t> Segmentar, Ejemplo Renault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www.jooste.biz/wp-content/uploads/2010/02/20090316-xqx3xa5cw4bpimu5mpkfkjg96t.jpg"/>
          <p:cNvPicPr>
            <a:picLocks noChangeAspect="1" noChangeArrowheads="1"/>
          </p:cNvPicPr>
          <p:nvPr/>
        </p:nvPicPr>
        <p:blipFill>
          <a:blip r:embed="rId2" cstate="print"/>
          <a:srcRect/>
          <a:stretch>
            <a:fillRect/>
          </a:stretch>
        </p:blipFill>
        <p:spPr bwMode="auto">
          <a:xfrm>
            <a:off x="1691680" y="2227776"/>
            <a:ext cx="5832648" cy="4153552"/>
          </a:xfrm>
          <a:prstGeom prst="rect">
            <a:avLst/>
          </a:prstGeom>
          <a:noFill/>
        </p:spPr>
      </p:pic>
      <p:sp>
        <p:nvSpPr>
          <p:cNvPr id="3" name="2 CuadroTexto"/>
          <p:cNvSpPr txBox="1"/>
          <p:nvPr/>
        </p:nvSpPr>
        <p:spPr>
          <a:xfrm>
            <a:off x="251520" y="1424970"/>
            <a:ext cx="8640960" cy="707886"/>
          </a:xfrm>
          <a:prstGeom prst="rect">
            <a:avLst/>
          </a:prstGeom>
          <a:noFill/>
        </p:spPr>
        <p:txBody>
          <a:bodyPr wrap="square" rtlCol="0">
            <a:spAutoFit/>
          </a:bodyPr>
          <a:lstStyle/>
          <a:p>
            <a:pPr algn="ctr"/>
            <a:r>
              <a:rPr lang="es-CO" sz="4000" dirty="0" smtClean="0">
                <a:latin typeface="Americana T." pitchFamily="2" charset="0"/>
              </a:rPr>
              <a:t>Eye Tracking Publicidad de Pañales</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9512" y="1352962"/>
            <a:ext cx="8712968"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Eye Tracking Publicidad de Pañales</a:t>
            </a:r>
            <a:endParaRPr lang="es-CO" dirty="0"/>
          </a:p>
        </p:txBody>
      </p:sp>
      <p:pic>
        <p:nvPicPr>
          <p:cNvPr id="149506" name="Picture 2" descr="http://www.jooste.biz/wp-content/uploads/2010/02/20090316-bry6cxjcmhey96raa3bh7ah7cn.jpg"/>
          <p:cNvPicPr>
            <a:picLocks noChangeAspect="1" noChangeArrowheads="1"/>
          </p:cNvPicPr>
          <p:nvPr/>
        </p:nvPicPr>
        <p:blipFill>
          <a:blip r:embed="rId2" cstate="print"/>
          <a:srcRect/>
          <a:stretch>
            <a:fillRect/>
          </a:stretch>
        </p:blipFill>
        <p:spPr bwMode="auto">
          <a:xfrm>
            <a:off x="1763688" y="2204864"/>
            <a:ext cx="5688632" cy="4100702"/>
          </a:xfrm>
          <a:prstGeom prst="rect">
            <a:avLst/>
          </a:prstGeom>
          <a:noFill/>
        </p:spPr>
      </p:pic>
      <p:sp>
        <p:nvSpPr>
          <p:cNvPr id="4" name="3 CuadroTexto">
            <a:hlinkClick r:id="rId3" action="ppaction://hlinkfile"/>
          </p:cNvPr>
          <p:cNvSpPr txBox="1"/>
          <p:nvPr/>
        </p:nvSpPr>
        <p:spPr>
          <a:xfrm>
            <a:off x="6300192" y="6444044"/>
            <a:ext cx="2799663" cy="369332"/>
          </a:xfrm>
          <a:prstGeom prst="rect">
            <a:avLst/>
          </a:prstGeom>
          <a:noFill/>
        </p:spPr>
        <p:txBody>
          <a:bodyPr wrap="square" rtlCol="0">
            <a:spAutoFit/>
          </a:bodyPr>
          <a:lstStyle/>
          <a:p>
            <a:pPr algn="ctr"/>
            <a:r>
              <a:rPr lang="es-CO" dirty="0" smtClean="0"/>
              <a:t>Ejemplo </a:t>
            </a:r>
            <a:r>
              <a:rPr lang="es-CO" dirty="0" err="1" smtClean="0"/>
              <a:t>Eye</a:t>
            </a:r>
            <a:r>
              <a:rPr lang="es-CO" dirty="0" smtClean="0"/>
              <a:t> </a:t>
            </a:r>
            <a:r>
              <a:rPr lang="es-CO" dirty="0" smtClean="0"/>
              <a:t>Tracking</a:t>
            </a:r>
            <a:endParaRPr lang="es-C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71600" y="1713002"/>
            <a:ext cx="7056784" cy="707886"/>
          </a:xfrm>
          <a:prstGeom prst="rect">
            <a:avLst/>
          </a:prstGeom>
          <a:noFill/>
        </p:spPr>
        <p:txBody>
          <a:bodyPr wrap="square" rtlCol="0">
            <a:spAutoFit/>
          </a:bodyPr>
          <a:lstStyle>
            <a:defPPr>
              <a:defRPr lang="es-ES"/>
            </a:defPPr>
            <a:lvl1pPr algn="ctr">
              <a:defRPr sz="4000">
                <a:latin typeface="Americana T." pitchFamily="2" charset="0"/>
              </a:defRPr>
            </a:lvl1pPr>
          </a:lstStyle>
          <a:p>
            <a:r>
              <a:rPr lang="es-CO" dirty="0"/>
              <a:t>Estadística</a:t>
            </a:r>
            <a:endParaRPr lang="es-CO" dirty="0"/>
          </a:p>
        </p:txBody>
      </p:sp>
      <p:pic>
        <p:nvPicPr>
          <p:cNvPr id="155650" name="Picture 2" descr="http://2.bp.blogspot.com/_sbgscA7YMWY/SCz-dk81NfI/AAAAAAAAAI8/n2GmUI0QRKo/s320/estadistica.jpg"/>
          <p:cNvPicPr>
            <a:picLocks noChangeAspect="1" noChangeArrowheads="1"/>
          </p:cNvPicPr>
          <p:nvPr/>
        </p:nvPicPr>
        <p:blipFill>
          <a:blip r:embed="rId2" cstate="print"/>
          <a:srcRect/>
          <a:stretch>
            <a:fillRect/>
          </a:stretch>
        </p:blipFill>
        <p:spPr bwMode="auto">
          <a:xfrm>
            <a:off x="2627784" y="2550838"/>
            <a:ext cx="3672408" cy="375848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22075"/>
            <a:ext cx="8229600" cy="1138773"/>
          </a:xfrm>
          <a:noFill/>
        </p:spPr>
        <p:txBody>
          <a:bodyPr wrap="square" rtlCol="0">
            <a:spAutoFit/>
          </a:bodyPr>
          <a:lstStyle/>
          <a:p>
            <a:r>
              <a:rPr lang="es-ES" sz="4000" dirty="0">
                <a:latin typeface="Americana T." pitchFamily="2" charset="0"/>
                <a:ea typeface="+mn-ea"/>
                <a:cs typeface="+mn-cs"/>
              </a:rPr>
              <a:t>Función de Mercadeo</a:t>
            </a:r>
            <a:br>
              <a:rPr lang="es-ES" sz="4000" dirty="0">
                <a:latin typeface="Americana T." pitchFamily="2" charset="0"/>
                <a:ea typeface="+mn-ea"/>
                <a:cs typeface="+mn-cs"/>
              </a:rPr>
            </a:br>
            <a:r>
              <a:rPr lang="es-ES" sz="2800" dirty="0">
                <a:latin typeface="Americana T." pitchFamily="2" charset="0"/>
                <a:ea typeface="+mn-ea"/>
                <a:cs typeface="+mn-cs"/>
              </a:rPr>
              <a:t>Nuevo Concepto del Mercadeo</a:t>
            </a:r>
          </a:p>
        </p:txBody>
      </p:sp>
      <p:sp>
        <p:nvSpPr>
          <p:cNvPr id="4099" name="Rectangle 3"/>
          <p:cNvSpPr>
            <a:spLocks noGrp="1" noChangeArrowheads="1"/>
          </p:cNvSpPr>
          <p:nvPr>
            <p:ph idx="1"/>
          </p:nvPr>
        </p:nvSpPr>
        <p:spPr>
          <a:xfrm>
            <a:off x="251520" y="2094830"/>
            <a:ext cx="8496944" cy="3926458"/>
          </a:xfrm>
        </p:spPr>
        <p:txBody>
          <a:bodyPr>
            <a:noAutofit/>
          </a:bodyPr>
          <a:lstStyle/>
          <a:p>
            <a:pPr algn="just">
              <a:lnSpc>
                <a:spcPct val="160000"/>
              </a:lnSpc>
            </a:pPr>
            <a:r>
              <a:rPr lang="es-ES" sz="2200" dirty="0" smtClean="0">
                <a:latin typeface="Americana T." pitchFamily="2" charset="0"/>
                <a:cs typeface="Times New Roman" pitchFamily="18" charset="0"/>
              </a:rPr>
              <a:t>Los estudios de mercadeo son realizados tanto por las empresas que desarrollan sus actividades en un </a:t>
            </a:r>
            <a:r>
              <a:rPr lang="es-ES" sz="2200" b="1" u="sng" dirty="0" smtClean="0">
                <a:latin typeface="Americana T." pitchFamily="2" charset="0"/>
                <a:cs typeface="Times New Roman" pitchFamily="18" charset="0"/>
              </a:rPr>
              <a:t>mercadeo competitivo</a:t>
            </a:r>
            <a:r>
              <a:rPr lang="es-ES" sz="2200" b="1" dirty="0" smtClean="0">
                <a:latin typeface="Americana T." pitchFamily="2" charset="0"/>
                <a:cs typeface="Times New Roman" pitchFamily="18" charset="0"/>
              </a:rPr>
              <a:t> </a:t>
            </a:r>
            <a:r>
              <a:rPr lang="es-ES" sz="2200" dirty="0" smtClean="0">
                <a:latin typeface="Americana T." pitchFamily="2" charset="0"/>
                <a:cs typeface="Times New Roman" pitchFamily="18" charset="0"/>
              </a:rPr>
              <a:t>para un mejor </a:t>
            </a:r>
            <a:r>
              <a:rPr lang="es-ES" sz="2200" u="sng" dirty="0" smtClean="0">
                <a:latin typeface="Americana T." pitchFamily="2" charset="0"/>
                <a:cs typeface="Times New Roman" pitchFamily="18" charset="0"/>
              </a:rPr>
              <a:t>conocimiento de sus productos, de los productos de la competencia y de las necesidades y las características de sus mercados</a:t>
            </a:r>
            <a:r>
              <a:rPr lang="es-ES" sz="2200" dirty="0" smtClean="0">
                <a:latin typeface="Americana T." pitchFamily="2" charset="0"/>
                <a:cs typeface="Times New Roman" pitchFamily="18" charset="0"/>
              </a:rPr>
              <a:t>, como por las </a:t>
            </a:r>
            <a:r>
              <a:rPr lang="es-ES" sz="2200" b="1" u="sng" dirty="0" smtClean="0">
                <a:latin typeface="Americana T." pitchFamily="2" charset="0"/>
                <a:cs typeface="Times New Roman" pitchFamily="18" charset="0"/>
              </a:rPr>
              <a:t>empresas en situación de monopolio</a:t>
            </a:r>
            <a:r>
              <a:rPr lang="es-ES" sz="2200" u="sng" dirty="0" smtClean="0">
                <a:latin typeface="Americana T." pitchFamily="2" charset="0"/>
                <a:cs typeface="Times New Roman" pitchFamily="18" charset="0"/>
              </a:rPr>
              <a:t> </a:t>
            </a:r>
            <a:r>
              <a:rPr lang="es-ES" sz="2200" dirty="0" smtClean="0">
                <a:latin typeface="Americana T." pitchFamily="2" charset="0"/>
                <a:cs typeface="Times New Roman" pitchFamily="18" charset="0"/>
              </a:rPr>
              <a:t>para </a:t>
            </a:r>
            <a:r>
              <a:rPr lang="es-ES" sz="2200" u="sng" dirty="0" smtClean="0">
                <a:latin typeface="Americana T." pitchFamily="2" charset="0"/>
                <a:cs typeface="Times New Roman" pitchFamily="18" charset="0"/>
              </a:rPr>
              <a:t>racionalizar sus sistemas de producción o de distribución y la sugerencia de nuevas aplicaciones al mercado consumidor y distribuidor</a:t>
            </a:r>
            <a:r>
              <a:rPr lang="es-ES" sz="2200" u="sng" dirty="0" smtClean="0">
                <a:latin typeface="Americana T." pitchFamily="2" charset="0"/>
                <a:cs typeface="Times New Roman" pitchFamily="18" charset="0"/>
              </a:rPr>
              <a:t>.</a:t>
            </a:r>
            <a:endParaRPr lang="es-ES" sz="2200" dirty="0" smtClean="0">
              <a:latin typeface="Americana T." pitchFamily="2" charset="0"/>
              <a:cs typeface="Times New Roman" pitchFamily="18" charset="0"/>
            </a:endParaRPr>
          </a:p>
          <a:p>
            <a:pPr algn="just" eaLnBrk="1" hangingPunct="1">
              <a:buFont typeface="Wingdings" pitchFamily="2" charset="2"/>
              <a:buNone/>
            </a:pPr>
            <a:endParaRPr lang="es-ES" sz="2200" dirty="0" smtClean="0">
              <a:latin typeface="Americana T."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4848" y="1421904"/>
            <a:ext cx="8229600" cy="63894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dirty="0">
                <a:latin typeface="Americana T." pitchFamily="2" charset="0"/>
                <a:ea typeface="+mj-ea"/>
                <a:cs typeface="+mj-cs"/>
              </a:rPr>
              <a:t>M</a:t>
            </a:r>
            <a:r>
              <a:rPr lang="es-ES" sz="4000" b="1" dirty="0" smtClean="0">
                <a:latin typeface="Americana T." pitchFamily="2" charset="0"/>
                <a:ea typeface="+mj-ea"/>
                <a:cs typeface="+mj-cs"/>
              </a:rPr>
              <a:t>onopolios </a:t>
            </a:r>
            <a:r>
              <a:rPr lang="es-ES" sz="4000" dirty="0" smtClean="0">
                <a:latin typeface="Americana T." pitchFamily="2" charset="0"/>
              </a:rPr>
              <a:t>en</a:t>
            </a:r>
            <a:r>
              <a:rPr lang="es-ES" sz="4000" b="1" dirty="0" smtClean="0">
                <a:latin typeface="Americana T." pitchFamily="2" charset="0"/>
                <a:ea typeface="+mj-ea"/>
                <a:cs typeface="+mj-cs"/>
              </a:rPr>
              <a:t> </a:t>
            </a:r>
            <a:r>
              <a:rPr lang="es-ES" sz="4000" b="1" dirty="0">
                <a:latin typeface="Americana T." pitchFamily="2" charset="0"/>
                <a:ea typeface="+mj-ea"/>
                <a:cs typeface="+mj-cs"/>
              </a:rPr>
              <a:t>C</a:t>
            </a:r>
            <a:r>
              <a:rPr lang="es-ES" sz="4000" b="1" dirty="0" smtClean="0">
                <a:latin typeface="Americana T." pitchFamily="2" charset="0"/>
                <a:ea typeface="+mj-ea"/>
                <a:cs typeface="+mj-cs"/>
              </a:rPr>
              <a:t>olombia</a:t>
            </a:r>
            <a:endParaRPr kumimoji="0" lang="es-ES" sz="4000" b="1" i="0" u="none" strike="noStrike" kern="1200" cap="none" spc="0" normalizeH="0" baseline="0" noProof="0" dirty="0" smtClean="0">
              <a:ln>
                <a:noFill/>
              </a:ln>
              <a:effectLst/>
              <a:uLnTx/>
              <a:uFillTx/>
              <a:latin typeface="Americana T." pitchFamily="2" charset="0"/>
              <a:ea typeface="+mj-ea"/>
              <a:cs typeface="+mj-cs"/>
            </a:endParaRPr>
          </a:p>
        </p:txBody>
      </p:sp>
      <p:pic>
        <p:nvPicPr>
          <p:cNvPr id="357378" name="Picture 2"/>
          <p:cNvPicPr>
            <a:picLocks noChangeAspect="1" noChangeArrowheads="1"/>
          </p:cNvPicPr>
          <p:nvPr/>
        </p:nvPicPr>
        <p:blipFill>
          <a:blip r:embed="rId2" cstate="print"/>
          <a:srcRect/>
          <a:stretch>
            <a:fillRect/>
          </a:stretch>
        </p:blipFill>
        <p:spPr bwMode="auto">
          <a:xfrm>
            <a:off x="1475656" y="2264096"/>
            <a:ext cx="6120680" cy="2389040"/>
          </a:xfrm>
          <a:prstGeom prst="rect">
            <a:avLst/>
          </a:prstGeom>
          <a:noFill/>
          <a:ln w="9525">
            <a:noFill/>
            <a:miter lim="800000"/>
            <a:headEnd/>
            <a:tailEnd/>
          </a:ln>
        </p:spPr>
      </p:pic>
      <p:pic>
        <p:nvPicPr>
          <p:cNvPr id="357379" name="Picture 3"/>
          <p:cNvPicPr>
            <a:picLocks noChangeAspect="1" noChangeArrowheads="1"/>
          </p:cNvPicPr>
          <p:nvPr/>
        </p:nvPicPr>
        <p:blipFill>
          <a:blip r:embed="rId3" cstate="print"/>
          <a:srcRect/>
          <a:stretch>
            <a:fillRect/>
          </a:stretch>
        </p:blipFill>
        <p:spPr bwMode="auto">
          <a:xfrm>
            <a:off x="1475656" y="4797152"/>
            <a:ext cx="6120680" cy="763617"/>
          </a:xfrm>
          <a:prstGeom prst="rect">
            <a:avLst/>
          </a:prstGeom>
          <a:noFill/>
          <a:ln w="9525">
            <a:noFill/>
            <a:miter lim="800000"/>
            <a:headEnd/>
            <a:tailEnd/>
          </a:ln>
        </p:spPr>
      </p:pic>
      <p:sp>
        <p:nvSpPr>
          <p:cNvPr id="5" name="4 CuadroTexto">
            <a:hlinkClick r:id="rId4"/>
          </p:cNvPr>
          <p:cNvSpPr txBox="1"/>
          <p:nvPr/>
        </p:nvSpPr>
        <p:spPr>
          <a:xfrm>
            <a:off x="755576" y="5949280"/>
            <a:ext cx="2880320" cy="369332"/>
          </a:xfrm>
          <a:prstGeom prst="rect">
            <a:avLst/>
          </a:prstGeom>
          <a:noFill/>
        </p:spPr>
        <p:txBody>
          <a:bodyPr wrap="square" rtlCol="0">
            <a:spAutoFit/>
          </a:bodyPr>
          <a:lstStyle/>
          <a:p>
            <a:pPr algn="ctr"/>
            <a:r>
              <a:rPr lang="es-CO" dirty="0" smtClean="0"/>
              <a:t>VIDEO ARGOS</a:t>
            </a:r>
            <a:endParaRPr lang="es-CO" dirty="0"/>
          </a:p>
        </p:txBody>
      </p:sp>
      <p:sp>
        <p:nvSpPr>
          <p:cNvPr id="6" name="5 CuadroTexto">
            <a:hlinkClick r:id="rId5"/>
          </p:cNvPr>
          <p:cNvSpPr txBox="1"/>
          <p:nvPr/>
        </p:nvSpPr>
        <p:spPr>
          <a:xfrm>
            <a:off x="3779912" y="5939988"/>
            <a:ext cx="4176464" cy="369332"/>
          </a:xfrm>
          <a:prstGeom prst="rect">
            <a:avLst/>
          </a:prstGeom>
          <a:noFill/>
        </p:spPr>
        <p:txBody>
          <a:bodyPr wrap="square" rtlCol="0">
            <a:spAutoFit/>
          </a:bodyPr>
          <a:lstStyle/>
          <a:p>
            <a:pPr algn="ctr"/>
            <a:r>
              <a:rPr lang="es-CO" dirty="0" smtClean="0">
                <a:hlinkClick r:id="rId6"/>
              </a:rPr>
              <a:t>VIDEO PILSEN FERIA DE FLORES 2013</a:t>
            </a:r>
            <a:endParaRPr lang="es-C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p:cNvPicPr>
            <a:picLocks noChangeAspect="1" noChangeArrowheads="1"/>
          </p:cNvPicPr>
          <p:nvPr/>
        </p:nvPicPr>
        <p:blipFill>
          <a:blip r:embed="rId2" cstate="print"/>
          <a:srcRect/>
          <a:stretch>
            <a:fillRect/>
          </a:stretch>
        </p:blipFill>
        <p:spPr bwMode="auto">
          <a:xfrm>
            <a:off x="1167232" y="1340768"/>
            <a:ext cx="6861152" cy="5482356"/>
          </a:xfrm>
          <a:prstGeom prst="rect">
            <a:avLst/>
          </a:prstGeom>
          <a:noFill/>
          <a:ln w="9525">
            <a:noFill/>
            <a:miter lim="800000"/>
            <a:headEnd/>
            <a:tailEnd/>
          </a:ln>
        </p:spPr>
      </p:pic>
      <p:sp>
        <p:nvSpPr>
          <p:cNvPr id="3" name="2 CuadroTexto"/>
          <p:cNvSpPr txBox="1"/>
          <p:nvPr/>
        </p:nvSpPr>
        <p:spPr>
          <a:xfrm>
            <a:off x="2483768" y="-27384"/>
            <a:ext cx="6660232" cy="1323439"/>
          </a:xfrm>
          <a:prstGeom prst="rect">
            <a:avLst/>
          </a:prstGeom>
        </p:spPr>
        <p:txBody>
          <a:bodyPr>
            <a:noAutofit/>
          </a:bodyPr>
          <a:lstStyle>
            <a:defPPr>
              <a:defRPr lang="es-ES"/>
            </a:defPPr>
            <a:lvl1pPr marR="0" lvl="0" indent="0" algn="ctr" fontAlgn="auto">
              <a:lnSpc>
                <a:spcPct val="100000"/>
              </a:lnSpc>
              <a:spcBef>
                <a:spcPct val="0"/>
              </a:spcBef>
              <a:spcAft>
                <a:spcPts val="0"/>
              </a:spcAft>
              <a:buClrTx/>
              <a:buSzTx/>
              <a:buFontTx/>
              <a:buNone/>
              <a:tabLst/>
              <a:defRPr sz="4000" b="1">
                <a:latin typeface="Americana T." pitchFamily="2" charset="0"/>
                <a:ea typeface="+mj-ea"/>
                <a:cs typeface="+mj-cs"/>
              </a:defRPr>
            </a:lvl1pPr>
          </a:lstStyle>
          <a:p>
            <a:r>
              <a:rPr lang="es-CO" dirty="0"/>
              <a:t>Clases de mercado desde el punto de vista económico</a:t>
            </a:r>
            <a:endParaRPr lang="es-C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83768" y="-27384"/>
            <a:ext cx="6660232" cy="1323439"/>
          </a:xfrm>
          <a:prstGeom prst="rect">
            <a:avLst/>
          </a:prstGeom>
        </p:spPr>
        <p:txBody>
          <a:bodyPr>
            <a:noAutofit/>
          </a:bodyPr>
          <a:lstStyle>
            <a:defPPr>
              <a:defRPr lang="es-ES"/>
            </a:defPPr>
            <a:lvl1pPr marR="0" lvl="0" indent="0" algn="ctr" fontAlgn="auto">
              <a:lnSpc>
                <a:spcPct val="100000"/>
              </a:lnSpc>
              <a:spcBef>
                <a:spcPct val="0"/>
              </a:spcBef>
              <a:spcAft>
                <a:spcPts val="0"/>
              </a:spcAft>
              <a:buClrTx/>
              <a:buSzTx/>
              <a:buFontTx/>
              <a:buNone/>
              <a:tabLst/>
              <a:defRPr sz="4000" b="1">
                <a:latin typeface="Americana T." pitchFamily="2" charset="0"/>
                <a:ea typeface="+mj-ea"/>
                <a:cs typeface="+mj-cs"/>
              </a:defRPr>
            </a:lvl1pPr>
          </a:lstStyle>
          <a:p>
            <a:r>
              <a:rPr lang="es-CO" dirty="0"/>
              <a:t>Clases de mercado desde el punto de vista económico</a:t>
            </a:r>
            <a:endParaRPr lang="es-CO" dirty="0"/>
          </a:p>
        </p:txBody>
      </p:sp>
      <p:pic>
        <p:nvPicPr>
          <p:cNvPr id="361474" name="Picture 2"/>
          <p:cNvPicPr>
            <a:picLocks noChangeAspect="1" noChangeArrowheads="1"/>
          </p:cNvPicPr>
          <p:nvPr/>
        </p:nvPicPr>
        <p:blipFill>
          <a:blip r:embed="rId2" cstate="print"/>
          <a:srcRect/>
          <a:stretch>
            <a:fillRect/>
          </a:stretch>
        </p:blipFill>
        <p:spPr bwMode="auto">
          <a:xfrm>
            <a:off x="820510" y="1681163"/>
            <a:ext cx="7783938" cy="4556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1628800"/>
            <a:ext cx="8352928" cy="1323439"/>
          </a:xfrm>
          <a:prstGeom prst="rect">
            <a:avLst/>
          </a:prstGeom>
          <a:noFill/>
        </p:spPr>
        <p:txBody>
          <a:bodyPr wrap="square" rtlCol="0">
            <a:spAutoFit/>
          </a:bodyPr>
          <a:lstStyle/>
          <a:p>
            <a:pPr algn="ctr"/>
            <a:r>
              <a:rPr lang="es-CO" sz="4000" dirty="0" smtClean="0">
                <a:latin typeface="Americana T." pitchFamily="2" charset="0"/>
              </a:rPr>
              <a:t>Clases de mercado desde el punto de vista económico</a:t>
            </a:r>
            <a:endParaRPr lang="es-CO" sz="4000" dirty="0">
              <a:latin typeface="Americana T." pitchFamily="2" charset="0"/>
            </a:endParaRPr>
          </a:p>
        </p:txBody>
      </p:sp>
      <p:pic>
        <p:nvPicPr>
          <p:cNvPr id="362498" name="Picture 2"/>
          <p:cNvPicPr>
            <a:picLocks noChangeAspect="1" noChangeArrowheads="1"/>
          </p:cNvPicPr>
          <p:nvPr/>
        </p:nvPicPr>
        <p:blipFill>
          <a:blip r:embed="rId2" cstate="print"/>
          <a:srcRect/>
          <a:stretch>
            <a:fillRect/>
          </a:stretch>
        </p:blipFill>
        <p:spPr bwMode="auto">
          <a:xfrm>
            <a:off x="395536" y="3298503"/>
            <a:ext cx="8518293" cy="1426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2008" y="2132856"/>
            <a:ext cx="111561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Monopolio</a:t>
            </a:r>
            <a:endParaRPr lang="es-CO" sz="1400" dirty="0"/>
          </a:p>
        </p:txBody>
      </p:sp>
      <p:sp>
        <p:nvSpPr>
          <p:cNvPr id="4" name="3 Rectángulo redondeado"/>
          <p:cNvSpPr/>
          <p:nvPr/>
        </p:nvSpPr>
        <p:spPr>
          <a:xfrm>
            <a:off x="1331640" y="2132856"/>
            <a:ext cx="10801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Duopolio</a:t>
            </a:r>
            <a:endParaRPr lang="es-CO" sz="1400" dirty="0"/>
          </a:p>
        </p:txBody>
      </p:sp>
      <p:sp>
        <p:nvSpPr>
          <p:cNvPr id="5" name="4 Rectángulo redondeado"/>
          <p:cNvSpPr/>
          <p:nvPr/>
        </p:nvSpPr>
        <p:spPr>
          <a:xfrm>
            <a:off x="2555776" y="2132856"/>
            <a:ext cx="10801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Oligopolio</a:t>
            </a:r>
            <a:endParaRPr lang="es-CO" sz="1400" dirty="0"/>
          </a:p>
        </p:txBody>
      </p:sp>
      <p:sp>
        <p:nvSpPr>
          <p:cNvPr id="6" name="5 Rectángulo redondeado"/>
          <p:cNvSpPr/>
          <p:nvPr/>
        </p:nvSpPr>
        <p:spPr>
          <a:xfrm>
            <a:off x="6372200" y="2132856"/>
            <a:ext cx="1224136" cy="6480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Oligopsonio</a:t>
            </a:r>
            <a:endParaRPr lang="es-CO" sz="1400" dirty="0"/>
          </a:p>
        </p:txBody>
      </p:sp>
      <p:sp>
        <p:nvSpPr>
          <p:cNvPr id="7" name="6 Rectángulo redondeado"/>
          <p:cNvSpPr/>
          <p:nvPr/>
        </p:nvSpPr>
        <p:spPr>
          <a:xfrm>
            <a:off x="7740352" y="2132856"/>
            <a:ext cx="1296144" cy="6480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Monopsonio</a:t>
            </a:r>
            <a:endParaRPr lang="es-CO" sz="1400" dirty="0"/>
          </a:p>
        </p:txBody>
      </p:sp>
      <p:sp>
        <p:nvSpPr>
          <p:cNvPr id="8" name="7 Rectángulo redondeado"/>
          <p:cNvSpPr/>
          <p:nvPr/>
        </p:nvSpPr>
        <p:spPr>
          <a:xfrm>
            <a:off x="5004048" y="2132856"/>
            <a:ext cx="129614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Competencia Perfecta</a:t>
            </a:r>
            <a:endParaRPr lang="es-CO" sz="1400" dirty="0">
              <a:solidFill>
                <a:schemeClr val="tx1"/>
              </a:solidFill>
            </a:endParaRPr>
          </a:p>
        </p:txBody>
      </p:sp>
      <p:cxnSp>
        <p:nvCxnSpPr>
          <p:cNvPr id="10" name="9 Conector recto de flecha"/>
          <p:cNvCxnSpPr/>
          <p:nvPr/>
        </p:nvCxnSpPr>
        <p:spPr>
          <a:xfrm>
            <a:off x="5652120" y="2132856"/>
            <a:ext cx="0" cy="4464496"/>
          </a:xfrm>
          <a:prstGeom prst="straightConnector1">
            <a:avLst/>
          </a:prstGeom>
          <a:ln cmpd="sng">
            <a:headEnd type="arrow"/>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144016" y="1484784"/>
            <a:ext cx="47160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OFERTA = VENDEN</a:t>
            </a:r>
            <a:endParaRPr lang="es-CO" dirty="0"/>
          </a:p>
        </p:txBody>
      </p:sp>
      <p:sp>
        <p:nvSpPr>
          <p:cNvPr id="13" name="12 Rectángulo"/>
          <p:cNvSpPr/>
          <p:nvPr/>
        </p:nvSpPr>
        <p:spPr>
          <a:xfrm>
            <a:off x="5004048" y="1484784"/>
            <a:ext cx="3960440"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DEMANDA = COMPRAN</a:t>
            </a:r>
            <a:endParaRPr lang="es-CO" dirty="0"/>
          </a:p>
        </p:txBody>
      </p:sp>
      <p:sp>
        <p:nvSpPr>
          <p:cNvPr id="14" name="13 CuadroTexto"/>
          <p:cNvSpPr txBox="1"/>
          <p:nvPr/>
        </p:nvSpPr>
        <p:spPr>
          <a:xfrm>
            <a:off x="5436096" y="2916233"/>
            <a:ext cx="432048" cy="584775"/>
          </a:xfrm>
          <a:prstGeom prst="rect">
            <a:avLst/>
          </a:prstGeom>
          <a:noFill/>
        </p:spPr>
        <p:txBody>
          <a:bodyPr wrap="square" rtlCol="0">
            <a:spAutoFit/>
          </a:bodyPr>
          <a:lstStyle/>
          <a:p>
            <a:pPr algn="ctr"/>
            <a:r>
              <a:rPr lang="es-CO" sz="3200" dirty="0" smtClean="0"/>
              <a:t>1</a:t>
            </a:r>
            <a:endParaRPr lang="es-CO" sz="3200" dirty="0"/>
          </a:p>
        </p:txBody>
      </p:sp>
      <p:sp>
        <p:nvSpPr>
          <p:cNvPr id="15" name="14 CuadroTexto"/>
          <p:cNvSpPr txBox="1"/>
          <p:nvPr/>
        </p:nvSpPr>
        <p:spPr>
          <a:xfrm>
            <a:off x="5148064" y="4365104"/>
            <a:ext cx="1080120" cy="584775"/>
          </a:xfrm>
          <a:prstGeom prst="rect">
            <a:avLst/>
          </a:prstGeom>
          <a:noFill/>
        </p:spPr>
        <p:txBody>
          <a:bodyPr wrap="square" rtlCol="0">
            <a:spAutoFit/>
          </a:bodyPr>
          <a:lstStyle/>
          <a:p>
            <a:pPr algn="ctr"/>
            <a:r>
              <a:rPr lang="es-CO" sz="3200" dirty="0" smtClean="0"/>
              <a:t>3-4</a:t>
            </a:r>
          </a:p>
        </p:txBody>
      </p:sp>
      <p:sp>
        <p:nvSpPr>
          <p:cNvPr id="16" name="15 CuadroTexto"/>
          <p:cNvSpPr txBox="1"/>
          <p:nvPr/>
        </p:nvSpPr>
        <p:spPr>
          <a:xfrm>
            <a:off x="5436096" y="3636313"/>
            <a:ext cx="432048" cy="584775"/>
          </a:xfrm>
          <a:prstGeom prst="rect">
            <a:avLst/>
          </a:prstGeom>
          <a:noFill/>
        </p:spPr>
        <p:txBody>
          <a:bodyPr wrap="square" rtlCol="0">
            <a:spAutoFit/>
          </a:bodyPr>
          <a:lstStyle/>
          <a:p>
            <a:pPr algn="ctr"/>
            <a:r>
              <a:rPr lang="es-CO" sz="3200" dirty="0" smtClean="0"/>
              <a:t>2</a:t>
            </a:r>
            <a:endParaRPr lang="es-CO" sz="3200" dirty="0"/>
          </a:p>
        </p:txBody>
      </p:sp>
      <p:sp>
        <p:nvSpPr>
          <p:cNvPr id="17" name="16 CuadroTexto"/>
          <p:cNvSpPr txBox="1"/>
          <p:nvPr/>
        </p:nvSpPr>
        <p:spPr>
          <a:xfrm>
            <a:off x="3635896" y="5301208"/>
            <a:ext cx="1656184" cy="584775"/>
          </a:xfrm>
          <a:prstGeom prst="rect">
            <a:avLst/>
          </a:prstGeom>
          <a:noFill/>
        </p:spPr>
        <p:txBody>
          <a:bodyPr wrap="square" rtlCol="0">
            <a:spAutoFit/>
          </a:bodyPr>
          <a:lstStyle/>
          <a:p>
            <a:r>
              <a:rPr lang="es-CO" sz="3200" dirty="0" smtClean="0"/>
              <a:t>Muchos</a:t>
            </a:r>
            <a:endParaRPr lang="es-CO" sz="3200" dirty="0"/>
          </a:p>
        </p:txBody>
      </p:sp>
      <p:sp>
        <p:nvSpPr>
          <p:cNvPr id="18" name="17 CuadroTexto"/>
          <p:cNvSpPr txBox="1"/>
          <p:nvPr/>
        </p:nvSpPr>
        <p:spPr>
          <a:xfrm>
            <a:off x="4788024" y="5868561"/>
            <a:ext cx="1944216" cy="584775"/>
          </a:xfrm>
          <a:prstGeom prst="rect">
            <a:avLst/>
          </a:prstGeom>
          <a:noFill/>
        </p:spPr>
        <p:txBody>
          <a:bodyPr wrap="square" rtlCol="0">
            <a:spAutoFit/>
          </a:bodyPr>
          <a:lstStyle/>
          <a:p>
            <a:r>
              <a:rPr lang="es-CO" sz="3200" dirty="0" smtClean="0"/>
              <a:t>Equilibrio</a:t>
            </a:r>
            <a:endParaRPr lang="es-CO" sz="3200" dirty="0"/>
          </a:p>
        </p:txBody>
      </p:sp>
      <p:sp>
        <p:nvSpPr>
          <p:cNvPr id="26" name="25 CuadroTexto"/>
          <p:cNvSpPr txBox="1"/>
          <p:nvPr/>
        </p:nvSpPr>
        <p:spPr>
          <a:xfrm>
            <a:off x="179512" y="2895327"/>
            <a:ext cx="936104" cy="584775"/>
          </a:xfrm>
          <a:prstGeom prst="rect">
            <a:avLst/>
          </a:prstGeom>
          <a:noFill/>
        </p:spPr>
        <p:txBody>
          <a:bodyPr wrap="square" rtlCol="0">
            <a:spAutoFit/>
          </a:bodyPr>
          <a:lstStyle/>
          <a:p>
            <a:pPr algn="ctr"/>
            <a:r>
              <a:rPr lang="es-CO" sz="3200" dirty="0" smtClean="0"/>
              <a:t>90%</a:t>
            </a:r>
            <a:endParaRPr lang="es-CO" sz="3200" dirty="0"/>
          </a:p>
        </p:txBody>
      </p:sp>
      <p:sp>
        <p:nvSpPr>
          <p:cNvPr id="27" name="26 CuadroTexto"/>
          <p:cNvSpPr txBox="1"/>
          <p:nvPr/>
        </p:nvSpPr>
        <p:spPr>
          <a:xfrm>
            <a:off x="1403648" y="3543399"/>
            <a:ext cx="1008112" cy="584775"/>
          </a:xfrm>
          <a:prstGeom prst="rect">
            <a:avLst/>
          </a:prstGeom>
          <a:noFill/>
        </p:spPr>
        <p:txBody>
          <a:bodyPr wrap="square" rtlCol="0">
            <a:spAutoFit/>
          </a:bodyPr>
          <a:lstStyle/>
          <a:p>
            <a:pPr algn="ctr"/>
            <a:r>
              <a:rPr lang="es-CO" sz="3200" dirty="0" smtClean="0"/>
              <a:t>92%</a:t>
            </a:r>
            <a:endParaRPr lang="es-CO" sz="3200" dirty="0"/>
          </a:p>
        </p:txBody>
      </p:sp>
      <p:sp>
        <p:nvSpPr>
          <p:cNvPr id="28" name="27 CuadroTexto"/>
          <p:cNvSpPr txBox="1"/>
          <p:nvPr/>
        </p:nvSpPr>
        <p:spPr>
          <a:xfrm>
            <a:off x="2123728" y="4407495"/>
            <a:ext cx="1980220" cy="584775"/>
          </a:xfrm>
          <a:prstGeom prst="rect">
            <a:avLst/>
          </a:prstGeom>
          <a:noFill/>
        </p:spPr>
        <p:txBody>
          <a:bodyPr wrap="square" rtlCol="0">
            <a:spAutoFit/>
          </a:bodyPr>
          <a:lstStyle/>
          <a:p>
            <a:pPr algn="ctr"/>
            <a:r>
              <a:rPr lang="es-CO" sz="3200" dirty="0" smtClean="0"/>
              <a:t>65%-85%</a:t>
            </a:r>
            <a:endParaRPr lang="es-CO" sz="3200" dirty="0"/>
          </a:p>
        </p:txBody>
      </p:sp>
      <p:sp>
        <p:nvSpPr>
          <p:cNvPr id="29" name="28 Rectángulo redondeado"/>
          <p:cNvSpPr/>
          <p:nvPr/>
        </p:nvSpPr>
        <p:spPr>
          <a:xfrm>
            <a:off x="3779912" y="2132856"/>
            <a:ext cx="10801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t>Monopolístico</a:t>
            </a:r>
            <a:endParaRPr lang="es-CO" sz="1400" dirty="0"/>
          </a:p>
        </p:txBody>
      </p:sp>
      <p:sp>
        <p:nvSpPr>
          <p:cNvPr id="20" name="19 CuadroTexto"/>
          <p:cNvSpPr txBox="1"/>
          <p:nvPr/>
        </p:nvSpPr>
        <p:spPr>
          <a:xfrm>
            <a:off x="107504" y="6021288"/>
            <a:ext cx="2160240" cy="281355"/>
          </a:xfrm>
          <a:prstGeom prst="rect">
            <a:avLst/>
          </a:prstGeom>
          <a:noFill/>
        </p:spPr>
        <p:txBody>
          <a:bodyPr wrap="square" rtlCol="0">
            <a:spAutoFit/>
          </a:bodyPr>
          <a:lstStyle/>
          <a:p>
            <a:pPr algn="ctr"/>
            <a:r>
              <a:rPr lang="es-CO" sz="1200" dirty="0" smtClean="0"/>
              <a:t>Fuente: Diego Echavarría</a:t>
            </a:r>
            <a:endParaRPr lang="es-CO" sz="1200" dirty="0"/>
          </a:p>
        </p:txBody>
      </p:sp>
      <p:sp>
        <p:nvSpPr>
          <p:cNvPr id="21" name="20 CuadroTexto"/>
          <p:cNvSpPr txBox="1"/>
          <p:nvPr/>
        </p:nvSpPr>
        <p:spPr>
          <a:xfrm>
            <a:off x="6516216" y="4365104"/>
            <a:ext cx="1080120" cy="584775"/>
          </a:xfrm>
          <a:prstGeom prst="rect">
            <a:avLst/>
          </a:prstGeom>
          <a:noFill/>
        </p:spPr>
        <p:txBody>
          <a:bodyPr wrap="square" rtlCol="0">
            <a:spAutoFit/>
          </a:bodyPr>
          <a:lstStyle/>
          <a:p>
            <a:pPr algn="ctr"/>
            <a:r>
              <a:rPr lang="es-CO" sz="3200" dirty="0" smtClean="0"/>
              <a:t>3-4</a:t>
            </a:r>
          </a:p>
        </p:txBody>
      </p:sp>
      <p:sp>
        <p:nvSpPr>
          <p:cNvPr id="22" name="21 CuadroTexto"/>
          <p:cNvSpPr txBox="1"/>
          <p:nvPr/>
        </p:nvSpPr>
        <p:spPr>
          <a:xfrm>
            <a:off x="8244408" y="2852936"/>
            <a:ext cx="504056" cy="584775"/>
          </a:xfrm>
          <a:prstGeom prst="rect">
            <a:avLst/>
          </a:prstGeom>
          <a:noFill/>
        </p:spPr>
        <p:txBody>
          <a:bodyPr wrap="square" rtlCol="0">
            <a:spAutoFit/>
          </a:bodyPr>
          <a:lstStyle/>
          <a:p>
            <a:r>
              <a:rPr lang="es-CO" sz="3200" dirty="0" smtClean="0"/>
              <a:t>1</a:t>
            </a:r>
          </a:p>
        </p:txBody>
      </p:sp>
      <p:sp>
        <p:nvSpPr>
          <p:cNvPr id="23" name="22 CuadroTexto"/>
          <p:cNvSpPr txBox="1"/>
          <p:nvPr/>
        </p:nvSpPr>
        <p:spPr>
          <a:xfrm>
            <a:off x="2915816" y="107340"/>
            <a:ext cx="6192688" cy="707886"/>
          </a:xfrm>
          <a:prstGeom prst="rect">
            <a:avLst/>
          </a:prstGeom>
          <a:noFill/>
        </p:spPr>
        <p:txBody>
          <a:bodyPr wrap="square" rtlCol="0">
            <a:spAutoFit/>
          </a:bodyPr>
          <a:lstStyle/>
          <a:p>
            <a:pPr algn="ctr"/>
            <a:r>
              <a:rPr lang="es-CO" sz="4000" dirty="0" smtClean="0">
                <a:latin typeface="Americana T." pitchFamily="2" charset="0"/>
              </a:rPr>
              <a:t>CLASES DE MERCADO</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277888"/>
            <a:ext cx="8229600" cy="1143000"/>
          </a:xfrm>
        </p:spPr>
        <p:txBody>
          <a:bodyPr>
            <a:normAutofit fontScale="90000"/>
          </a:bodyPr>
          <a:lstStyle/>
          <a:p>
            <a:pPr algn="ctr" eaLnBrk="1" hangingPunct="1"/>
            <a:r>
              <a:rPr lang="es-ES" b="1" dirty="0" smtClean="0">
                <a:latin typeface="Americana T." pitchFamily="2" charset="0"/>
              </a:rPr>
              <a:t>Función de Mercadeo</a:t>
            </a:r>
            <a:r>
              <a:rPr lang="es-ES" b="1" dirty="0" smtClean="0"/>
              <a:t/>
            </a:r>
            <a:br>
              <a:rPr lang="es-ES" b="1" dirty="0" smtClean="0"/>
            </a:br>
            <a:r>
              <a:rPr lang="es-ES" sz="3100" dirty="0" smtClean="0">
                <a:latin typeface="Americana T." pitchFamily="2" charset="0"/>
              </a:rPr>
              <a:t>La Gestión Empresarial Moderna</a:t>
            </a:r>
          </a:p>
        </p:txBody>
      </p:sp>
      <p:sp>
        <p:nvSpPr>
          <p:cNvPr id="4099" name="Rectangle 3"/>
          <p:cNvSpPr>
            <a:spLocks noGrp="1" noChangeArrowheads="1"/>
          </p:cNvSpPr>
          <p:nvPr>
            <p:ph idx="1"/>
          </p:nvPr>
        </p:nvSpPr>
        <p:spPr>
          <a:xfrm>
            <a:off x="539552" y="2598886"/>
            <a:ext cx="8064896" cy="4502522"/>
          </a:xfrm>
        </p:spPr>
        <p:txBody>
          <a:bodyPr>
            <a:normAutofit/>
          </a:bodyPr>
          <a:lstStyle/>
          <a:p>
            <a:pPr algn="just"/>
            <a:r>
              <a:rPr lang="es-ES" sz="2400" dirty="0" smtClean="0">
                <a:latin typeface="Americana T." pitchFamily="2" charset="0"/>
                <a:cs typeface="Times New Roman" pitchFamily="18" charset="0"/>
              </a:rPr>
              <a:t>Hoy nos encontramos ante una cadena de crisis de tendencias dispares, ya que no solo afectan a los factores económicos y comerciales, sino a las estructuras sociales y políticas en general.</a:t>
            </a:r>
          </a:p>
          <a:p>
            <a:pPr algn="just">
              <a:buNone/>
            </a:pPr>
            <a:endParaRPr lang="es-ES" sz="2400" dirty="0" smtClean="0">
              <a:latin typeface="Americana T." pitchFamily="2" charset="0"/>
              <a:cs typeface="Times New Roman" pitchFamily="18" charset="0"/>
            </a:endParaRPr>
          </a:p>
          <a:p>
            <a:pPr algn="just"/>
            <a:r>
              <a:rPr lang="es-ES" sz="2400" u="sng" dirty="0" smtClean="0">
                <a:latin typeface="Americana T." pitchFamily="2" charset="0"/>
                <a:cs typeface="Times New Roman" pitchFamily="18" charset="0"/>
              </a:rPr>
              <a:t>Un ambiente inflacionista</a:t>
            </a:r>
            <a:r>
              <a:rPr lang="es-ES" sz="2400" dirty="0" smtClean="0">
                <a:latin typeface="Americana T." pitchFamily="2" charset="0"/>
                <a:cs typeface="Times New Roman" pitchFamily="18" charset="0"/>
              </a:rPr>
              <a:t>, con </a:t>
            </a:r>
            <a:r>
              <a:rPr lang="es-ES" sz="2400" u="sng" dirty="0" smtClean="0">
                <a:latin typeface="Americana T." pitchFamily="2" charset="0"/>
                <a:cs typeface="Times New Roman" pitchFamily="18" charset="0"/>
              </a:rPr>
              <a:t>aumentos crecientes en los costos</a:t>
            </a:r>
            <a:r>
              <a:rPr lang="es-ES" sz="2400" dirty="0" smtClean="0">
                <a:latin typeface="Americana T." pitchFamily="2" charset="0"/>
                <a:cs typeface="Times New Roman" pitchFamily="18" charset="0"/>
              </a:rPr>
              <a:t>, y con dosis elevadas de </a:t>
            </a:r>
            <a:r>
              <a:rPr lang="es-ES" sz="2400" u="sng" dirty="0" smtClean="0">
                <a:latin typeface="Americana T." pitchFamily="2" charset="0"/>
                <a:cs typeface="Times New Roman" pitchFamily="18" charset="0"/>
              </a:rPr>
              <a:t>inestabilidad política</a:t>
            </a:r>
            <a:r>
              <a:rPr lang="es-ES" sz="2400" dirty="0" smtClean="0">
                <a:latin typeface="Americana T." pitchFamily="2" charset="0"/>
                <a:cs typeface="Times New Roman" pitchFamily="18" charset="0"/>
              </a:rPr>
              <a:t>, el hombre debe concretar las expectativas de cada caso en particular.</a:t>
            </a:r>
          </a:p>
          <a:p>
            <a:pPr algn="just">
              <a:lnSpc>
                <a:spcPct val="150000"/>
              </a:lnSpc>
              <a:buNone/>
            </a:pPr>
            <a:endParaRPr lang="es-ES" dirty="0" smtClean="0">
              <a:solidFill>
                <a:srgbClr val="3333FF"/>
              </a:solidFill>
              <a:latin typeface="Tahoma" pitchFamily="34" charset="0"/>
              <a:cs typeface="Times New Roman" pitchFamily="18" charset="0"/>
            </a:endParaRPr>
          </a:p>
          <a:p>
            <a:pPr algn="just" eaLnBrk="1" hangingPunct="1">
              <a:buFont typeface="Wingdings" pitchFamily="2" charset="2"/>
              <a:buNone/>
            </a:pPr>
            <a:endParaRPr lang="es-ES" dirty="0" smtClean="0">
              <a:solidFill>
                <a:srgbClr val="3333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16024" y="701824"/>
            <a:ext cx="7772400" cy="1143000"/>
          </a:xfrm>
        </p:spPr>
        <p:txBody>
          <a:bodyPr/>
          <a:lstStyle/>
          <a:p>
            <a:pPr algn="ctr" eaLnBrk="1" hangingPunct="1"/>
            <a:r>
              <a:rPr lang="es-ES" sz="4000" b="1" dirty="0" smtClean="0">
                <a:latin typeface="Americana T." pitchFamily="2" charset="0"/>
              </a:rPr>
              <a:t>Mercadeo</a:t>
            </a:r>
          </a:p>
        </p:txBody>
      </p:sp>
      <p:pic>
        <p:nvPicPr>
          <p:cNvPr id="65538" name="Picture 2" descr="http://empresario.nfshost.com/wp-content/uploads/marketing2.jpg"/>
          <p:cNvPicPr>
            <a:picLocks noChangeAspect="1" noChangeArrowheads="1"/>
          </p:cNvPicPr>
          <p:nvPr/>
        </p:nvPicPr>
        <p:blipFill>
          <a:blip r:embed="rId2" cstate="print"/>
          <a:srcRect/>
          <a:stretch>
            <a:fillRect/>
          </a:stretch>
        </p:blipFill>
        <p:spPr bwMode="auto">
          <a:xfrm>
            <a:off x="1528911" y="1772816"/>
            <a:ext cx="6067425" cy="45815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c0364889.cdn2.cloudfiles.rackspacecloud.com/wp-content/uploads/2009/04/gasolina-info.jpg">
            <a:hlinkClick r:id="rId2"/>
          </p:cNvPr>
          <p:cNvPicPr>
            <a:picLocks noChangeAspect="1" noChangeArrowheads="1"/>
          </p:cNvPicPr>
          <p:nvPr/>
        </p:nvPicPr>
        <p:blipFill>
          <a:blip r:embed="rId3" cstate="print"/>
          <a:srcRect/>
          <a:stretch>
            <a:fillRect/>
          </a:stretch>
        </p:blipFill>
        <p:spPr bwMode="auto">
          <a:xfrm>
            <a:off x="2051720" y="1982042"/>
            <a:ext cx="5151487" cy="396723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ariocorreo.pe/media/uploads/expropiese-hugo-chavez.jpg">
            <a:hlinkClick r:id="rId2" action="ppaction://hlinkfile"/>
          </p:cNvPr>
          <p:cNvPicPr>
            <a:picLocks noChangeAspect="1" noChangeArrowheads="1"/>
          </p:cNvPicPr>
          <p:nvPr/>
        </p:nvPicPr>
        <p:blipFill>
          <a:blip r:embed="rId3" cstate="print"/>
          <a:srcRect/>
          <a:stretch>
            <a:fillRect/>
          </a:stretch>
        </p:blipFill>
        <p:spPr bwMode="auto">
          <a:xfrm>
            <a:off x="1961356" y="1961355"/>
            <a:ext cx="4914900" cy="3771901"/>
          </a:xfrm>
          <a:prstGeom prst="rect">
            <a:avLst/>
          </a:prstGeom>
          <a:noFill/>
        </p:spPr>
      </p:pic>
      <p:sp>
        <p:nvSpPr>
          <p:cNvPr id="3" name="2 CuadroTexto"/>
          <p:cNvSpPr txBox="1"/>
          <p:nvPr/>
        </p:nvSpPr>
        <p:spPr>
          <a:xfrm>
            <a:off x="5940152" y="5867980"/>
            <a:ext cx="936104" cy="369332"/>
          </a:xfrm>
          <a:prstGeom prst="rect">
            <a:avLst/>
          </a:prstGeom>
          <a:noFill/>
        </p:spPr>
        <p:txBody>
          <a:bodyPr wrap="square" rtlCol="0">
            <a:spAutoFit/>
          </a:bodyPr>
          <a:lstStyle/>
          <a:p>
            <a:pPr algn="ctr"/>
            <a:r>
              <a:rPr lang="es-CO" dirty="0" err="1" smtClean="0"/>
              <a:t>Qepd</a:t>
            </a:r>
            <a:r>
              <a:rPr lang="es-CO" dirty="0" smtClean="0"/>
              <a:t>.</a:t>
            </a:r>
            <a:endParaRPr lang="es-CO"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17848"/>
            <a:ext cx="8229600" cy="1143000"/>
          </a:xfrm>
        </p:spPr>
        <p:txBody>
          <a:bodyPr>
            <a:normAutofit fontScale="90000"/>
          </a:bodyPr>
          <a:lstStyle/>
          <a:p>
            <a:pPr algn="ctr" eaLnBrk="1" hangingPunct="1"/>
            <a:r>
              <a:rPr lang="es-ES" dirty="0" smtClean="0">
                <a:latin typeface="Americana T." pitchFamily="2" charset="0"/>
              </a:rPr>
              <a:t>Función de Mercadeo</a:t>
            </a:r>
            <a:r>
              <a:rPr lang="es-ES" b="1" dirty="0" smtClean="0"/>
              <a:t/>
            </a:r>
            <a:br>
              <a:rPr lang="es-ES" b="1" dirty="0" smtClean="0"/>
            </a:br>
            <a:r>
              <a:rPr lang="es-ES" sz="3100" dirty="0" smtClean="0">
                <a:latin typeface="Americana T." pitchFamily="2" charset="0"/>
              </a:rPr>
              <a:t>El Mercadeo del futuro</a:t>
            </a:r>
          </a:p>
        </p:txBody>
      </p:sp>
      <p:sp>
        <p:nvSpPr>
          <p:cNvPr id="4099" name="Rectangle 3"/>
          <p:cNvSpPr>
            <a:spLocks noGrp="1" noChangeArrowheads="1"/>
          </p:cNvSpPr>
          <p:nvPr>
            <p:ph idx="1"/>
          </p:nvPr>
        </p:nvSpPr>
        <p:spPr>
          <a:xfrm>
            <a:off x="179512" y="2060848"/>
            <a:ext cx="8856984" cy="4752528"/>
          </a:xfrm>
        </p:spPr>
        <p:txBody>
          <a:bodyPr>
            <a:noAutofit/>
          </a:bodyPr>
          <a:lstStyle/>
          <a:p>
            <a:pPr algn="just">
              <a:buFont typeface="Wingdings" pitchFamily="2" charset="2"/>
              <a:buChar char="Ø"/>
            </a:pPr>
            <a:r>
              <a:rPr lang="es-ES" sz="2200" dirty="0" smtClean="0">
                <a:latin typeface="Americana T." pitchFamily="2" charset="0"/>
                <a:cs typeface="Times New Roman" pitchFamily="18" charset="0"/>
              </a:rPr>
              <a:t>Las empresas van a revisar y a actualizar sus políticas porque ya no pueden desarrollar su trabajo dentro de los esquemas actuales.</a:t>
            </a:r>
          </a:p>
          <a:p>
            <a:pPr algn="just">
              <a:buNone/>
            </a:pPr>
            <a:endParaRPr lang="es-ES" sz="2200" dirty="0" smtClean="0">
              <a:latin typeface="Americana T." pitchFamily="2" charset="0"/>
              <a:cs typeface="Times New Roman" pitchFamily="18" charset="0"/>
            </a:endParaRPr>
          </a:p>
          <a:p>
            <a:pPr algn="just">
              <a:buFont typeface="Wingdings" pitchFamily="2" charset="2"/>
              <a:buChar char="Ø"/>
            </a:pPr>
            <a:r>
              <a:rPr lang="es-ES" sz="2200" dirty="0" smtClean="0">
                <a:latin typeface="Americana T." pitchFamily="2" charset="0"/>
                <a:cs typeface="Times New Roman" pitchFamily="18" charset="0"/>
              </a:rPr>
              <a:t>Los parámetros esenciales de las funciones clave en el mercadeo</a:t>
            </a:r>
            <a:r>
              <a:rPr lang="es-ES" sz="2200" dirty="0" smtClean="0">
                <a:latin typeface="Americana T." pitchFamily="2" charset="0"/>
                <a:cs typeface="Times New Roman" pitchFamily="18" charset="0"/>
              </a:rPr>
              <a:t>:</a:t>
            </a:r>
            <a:endParaRPr lang="es-ES" sz="2200" dirty="0" smtClean="0">
              <a:latin typeface="Americana T." pitchFamily="2" charset="0"/>
              <a:cs typeface="Times New Roman" pitchFamily="18" charset="0"/>
            </a:endParaRPr>
          </a:p>
          <a:p>
            <a:pPr algn="just"/>
            <a:r>
              <a:rPr lang="es-ES" sz="2200" dirty="0" smtClean="0">
                <a:latin typeface="Americana T." pitchFamily="2" charset="0"/>
                <a:cs typeface="Times New Roman" pitchFamily="18" charset="0"/>
              </a:rPr>
              <a:t>La dirección</a:t>
            </a:r>
          </a:p>
          <a:p>
            <a:pPr algn="just"/>
            <a:r>
              <a:rPr lang="es-ES" sz="2200" dirty="0" smtClean="0">
                <a:latin typeface="Americana T." pitchFamily="2" charset="0"/>
                <a:cs typeface="Times New Roman" pitchFamily="18" charset="0"/>
              </a:rPr>
              <a:t>La organización</a:t>
            </a:r>
          </a:p>
          <a:p>
            <a:pPr algn="just"/>
            <a:r>
              <a:rPr lang="es-ES" sz="2200" dirty="0" smtClean="0">
                <a:latin typeface="Americana T." pitchFamily="2" charset="0"/>
                <a:cs typeface="Times New Roman" pitchFamily="18" charset="0"/>
              </a:rPr>
              <a:t>El control de la gestión </a:t>
            </a:r>
          </a:p>
          <a:p>
            <a:pPr algn="just"/>
            <a:endParaRPr lang="es-ES" sz="2200" dirty="0" smtClean="0">
              <a:latin typeface="Americana T." pitchFamily="2" charset="0"/>
              <a:cs typeface="Times New Roman" pitchFamily="18" charset="0"/>
            </a:endParaRPr>
          </a:p>
          <a:p>
            <a:pPr algn="just">
              <a:buFont typeface="Wingdings" pitchFamily="2" charset="2"/>
              <a:buChar char="Ø"/>
            </a:pPr>
            <a:r>
              <a:rPr lang="es-ES" sz="2200" dirty="0" smtClean="0">
                <a:latin typeface="Americana T." pitchFamily="2" charset="0"/>
                <a:cs typeface="Times New Roman" pitchFamily="18" charset="0"/>
              </a:rPr>
              <a:t>Si la incertidumbre del entorno crece y la complejidad de  los trabajos aumenta, es lógico que los planes tradicionales no vayan a servirnos en el futuro. </a:t>
            </a:r>
          </a:p>
          <a:p>
            <a:pPr algn="just"/>
            <a:endParaRPr lang="es-ES" sz="2200" dirty="0" smtClean="0">
              <a:latin typeface="Americana T." pitchFamily="2" charset="0"/>
              <a:cs typeface="Times New Roman" pitchFamily="18" charset="0"/>
            </a:endParaRPr>
          </a:p>
          <a:p>
            <a:pPr algn="just"/>
            <a:endParaRPr lang="es-ES" sz="2200" dirty="0" smtClean="0">
              <a:latin typeface="Americana T." pitchFamily="2" charset="0"/>
              <a:cs typeface="Times New Roman" pitchFamily="18" charset="0"/>
            </a:endParaRPr>
          </a:p>
          <a:p>
            <a:pPr algn="just">
              <a:lnSpc>
                <a:spcPct val="150000"/>
              </a:lnSpc>
              <a:buNone/>
            </a:pPr>
            <a:endParaRPr lang="es-ES" sz="2200" dirty="0" smtClean="0">
              <a:latin typeface="Americana T." pitchFamily="2" charset="0"/>
              <a:cs typeface="Times New Roman" pitchFamily="18" charset="0"/>
            </a:endParaRPr>
          </a:p>
          <a:p>
            <a:pPr algn="just" eaLnBrk="1" hangingPunct="1">
              <a:buFont typeface="Wingdings" pitchFamily="2" charset="2"/>
              <a:buNone/>
            </a:pPr>
            <a:endParaRPr lang="es-ES" sz="2200" dirty="0" smtClean="0">
              <a:latin typeface="Americana T."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05472" y="125760"/>
            <a:ext cx="5915000" cy="1143000"/>
          </a:xfrm>
        </p:spPr>
        <p:txBody>
          <a:bodyPr>
            <a:noAutofit/>
          </a:bodyPr>
          <a:lstStyle/>
          <a:p>
            <a:pPr algn="ctr" eaLnBrk="1" hangingPunct="1"/>
            <a:r>
              <a:rPr lang="es-ES" sz="4000" b="1" dirty="0" smtClean="0">
                <a:latin typeface="Americana T." pitchFamily="2" charset="0"/>
              </a:rPr>
              <a:t>Hoy se parte de un Diagnóstico de Mercadeo</a:t>
            </a:r>
          </a:p>
        </p:txBody>
      </p:sp>
      <p:sp>
        <p:nvSpPr>
          <p:cNvPr id="4099" name="Rectangle 3"/>
          <p:cNvSpPr>
            <a:spLocks noGrp="1" noChangeArrowheads="1"/>
          </p:cNvSpPr>
          <p:nvPr>
            <p:ph idx="1"/>
          </p:nvPr>
        </p:nvSpPr>
        <p:spPr>
          <a:xfrm>
            <a:off x="179512" y="1340768"/>
            <a:ext cx="8856984" cy="5040560"/>
          </a:xfrm>
        </p:spPr>
        <p:txBody>
          <a:bodyPr>
            <a:noAutofit/>
          </a:bodyPr>
          <a:lstStyle/>
          <a:p>
            <a:pPr algn="just">
              <a:buNone/>
            </a:pPr>
            <a:r>
              <a:rPr lang="es-ES" sz="2200" b="1" dirty="0" smtClean="0">
                <a:latin typeface="Americana T." pitchFamily="2" charset="0"/>
                <a:cs typeface="Times New Roman" pitchFamily="18" charset="0"/>
              </a:rPr>
              <a:t>- Diagnóstico</a:t>
            </a:r>
            <a:r>
              <a:rPr lang="es-ES" sz="2200" b="1" dirty="0" smtClean="0">
                <a:latin typeface="Americana T." pitchFamily="2" charset="0"/>
                <a:cs typeface="Times New Roman" pitchFamily="18" charset="0"/>
              </a:rPr>
              <a:t>: </a:t>
            </a:r>
            <a:r>
              <a:rPr lang="es-ES" sz="2200" dirty="0" smtClean="0">
                <a:latin typeface="Americana T." pitchFamily="2" charset="0"/>
                <a:cs typeface="Times New Roman" pitchFamily="18" charset="0"/>
              </a:rPr>
              <a:t>conclusión </a:t>
            </a:r>
            <a:r>
              <a:rPr lang="es-ES" sz="2200" u="sng" dirty="0" smtClean="0">
                <a:latin typeface="Americana T." pitchFamily="2" charset="0"/>
                <a:cs typeface="Times New Roman" pitchFamily="18" charset="0"/>
              </a:rPr>
              <a:t>prospectiva</a:t>
            </a:r>
            <a:r>
              <a:rPr lang="es-ES" sz="2200" dirty="0" smtClean="0">
                <a:latin typeface="Americana T." pitchFamily="2" charset="0"/>
                <a:cs typeface="Times New Roman" pitchFamily="18" charset="0"/>
              </a:rPr>
              <a:t> del análisis de la situación económica, política o social de una empresa</a:t>
            </a:r>
            <a:r>
              <a:rPr lang="es-ES" sz="2200" dirty="0" smtClean="0">
                <a:latin typeface="Americana T." pitchFamily="2" charset="0"/>
                <a:cs typeface="Times New Roman" pitchFamily="18" charset="0"/>
              </a:rPr>
              <a:t>.</a:t>
            </a:r>
            <a:endParaRPr lang="es-ES" sz="2200" dirty="0" smtClean="0">
              <a:latin typeface="Americana T." pitchFamily="2" charset="0"/>
              <a:cs typeface="Times New Roman" pitchFamily="18" charset="0"/>
            </a:endParaRPr>
          </a:p>
          <a:p>
            <a:pPr algn="just">
              <a:buNone/>
            </a:pPr>
            <a:r>
              <a:rPr lang="es-ES" sz="2200" dirty="0" smtClean="0">
                <a:latin typeface="Americana T." pitchFamily="2" charset="0"/>
                <a:cs typeface="Times New Roman" pitchFamily="18" charset="0"/>
              </a:rPr>
              <a:t>- Es </a:t>
            </a:r>
            <a:r>
              <a:rPr lang="es-ES" sz="2200" dirty="0" smtClean="0">
                <a:latin typeface="Americana T." pitchFamily="2" charset="0"/>
                <a:cs typeface="Times New Roman" pitchFamily="18" charset="0"/>
              </a:rPr>
              <a:t>un estudio primario tendiente a responder dos preguntas fundamentales:</a:t>
            </a:r>
          </a:p>
          <a:p>
            <a:pPr algn="just"/>
            <a:r>
              <a:rPr lang="es-ES" sz="2200" u="sng" dirty="0" smtClean="0">
                <a:latin typeface="Americana T." pitchFamily="2" charset="0"/>
                <a:cs typeface="Times New Roman" pitchFamily="18" charset="0"/>
              </a:rPr>
              <a:t>¿Dónde estamos?</a:t>
            </a:r>
          </a:p>
          <a:p>
            <a:pPr algn="just"/>
            <a:r>
              <a:rPr lang="es-ES" sz="2200" u="sng" dirty="0" smtClean="0">
                <a:latin typeface="Americana T." pitchFamily="2" charset="0"/>
                <a:cs typeface="Times New Roman" pitchFamily="18" charset="0"/>
              </a:rPr>
              <a:t>¿Por qué estamos</a:t>
            </a:r>
            <a:r>
              <a:rPr lang="es-ES" sz="2200" u="sng" dirty="0" smtClean="0">
                <a:latin typeface="Americana T." pitchFamily="2" charset="0"/>
                <a:cs typeface="Times New Roman" pitchFamily="18" charset="0"/>
              </a:rPr>
              <a:t>?</a:t>
            </a:r>
            <a:endParaRPr lang="es-ES" sz="2200" dirty="0" smtClean="0">
              <a:latin typeface="Americana T." pitchFamily="2" charset="0"/>
              <a:cs typeface="Times New Roman" pitchFamily="18" charset="0"/>
            </a:endParaRPr>
          </a:p>
          <a:p>
            <a:pPr marL="0" indent="0" algn="just">
              <a:buNone/>
            </a:pPr>
            <a:r>
              <a:rPr lang="es-ES" sz="2200" dirty="0" smtClean="0">
                <a:latin typeface="Americana T." pitchFamily="2" charset="0"/>
                <a:cs typeface="Times New Roman" pitchFamily="18" charset="0"/>
              </a:rPr>
              <a:t>- Un </a:t>
            </a:r>
            <a:r>
              <a:rPr lang="es-ES" sz="2200" dirty="0" smtClean="0">
                <a:latin typeface="Americana T." pitchFamily="2" charset="0"/>
                <a:cs typeface="Times New Roman" pitchFamily="18" charset="0"/>
              </a:rPr>
              <a:t>segundo paso es el de definir el </a:t>
            </a:r>
            <a:r>
              <a:rPr lang="es-ES" sz="2200" b="1" dirty="0" smtClean="0">
                <a:latin typeface="Americana T." pitchFamily="2" charset="0"/>
                <a:cs typeface="Times New Roman" pitchFamily="18" charset="0"/>
              </a:rPr>
              <a:t>pronóstico</a:t>
            </a:r>
            <a:r>
              <a:rPr lang="es-ES" sz="2200" dirty="0" smtClean="0">
                <a:latin typeface="Americana T." pitchFamily="2" charset="0"/>
                <a:cs typeface="Times New Roman" pitchFamily="18" charset="0"/>
              </a:rPr>
              <a:t>: </a:t>
            </a:r>
            <a:r>
              <a:rPr lang="es-ES" sz="2200" u="sng" dirty="0" smtClean="0">
                <a:latin typeface="Americana T." pitchFamily="2" charset="0"/>
                <a:cs typeface="Times New Roman" pitchFamily="18" charset="0"/>
              </a:rPr>
              <a:t>¿A dónde vamos? </a:t>
            </a:r>
            <a:r>
              <a:rPr lang="es-ES" sz="2200" dirty="0" smtClean="0">
                <a:latin typeface="Americana T." pitchFamily="2" charset="0"/>
                <a:cs typeface="Times New Roman" pitchFamily="18" charset="0"/>
              </a:rPr>
              <a:t>Es decir, ¿si el estado de la situación base del diagnóstico no cambia, a dónde vamos a parar irremediablemente? ¿ de seguir así a donde llego</a:t>
            </a:r>
            <a:r>
              <a:rPr lang="es-ES" sz="2200" dirty="0" smtClean="0">
                <a:latin typeface="Americana T." pitchFamily="2" charset="0"/>
                <a:cs typeface="Times New Roman" pitchFamily="18" charset="0"/>
              </a:rPr>
              <a:t>?</a:t>
            </a:r>
            <a:endParaRPr lang="es-ES" sz="2200" dirty="0" smtClean="0">
              <a:latin typeface="Americana T." pitchFamily="2" charset="0"/>
              <a:cs typeface="Times New Roman" pitchFamily="18" charset="0"/>
            </a:endParaRPr>
          </a:p>
          <a:p>
            <a:pPr marL="0" indent="0" algn="just">
              <a:buNone/>
            </a:pPr>
            <a:r>
              <a:rPr lang="es-ES" sz="2200" dirty="0" smtClean="0">
                <a:latin typeface="Americana T." pitchFamily="2" charset="0"/>
                <a:cs typeface="Times New Roman" pitchFamily="18" charset="0"/>
              </a:rPr>
              <a:t>- La </a:t>
            </a:r>
            <a:r>
              <a:rPr lang="es-ES" sz="2200" dirty="0" smtClean="0">
                <a:latin typeface="Americana T." pitchFamily="2" charset="0"/>
                <a:cs typeface="Times New Roman" pitchFamily="18" charset="0"/>
              </a:rPr>
              <a:t>definición de </a:t>
            </a:r>
            <a:r>
              <a:rPr lang="es-ES" sz="2200" b="1" dirty="0" smtClean="0">
                <a:latin typeface="Americana T." pitchFamily="2" charset="0"/>
                <a:cs typeface="Times New Roman" pitchFamily="18" charset="0"/>
              </a:rPr>
              <a:t>los objetivos </a:t>
            </a:r>
            <a:r>
              <a:rPr lang="es-ES" sz="2200" dirty="0" smtClean="0">
                <a:latin typeface="Americana T." pitchFamily="2" charset="0"/>
                <a:cs typeface="Times New Roman" pitchFamily="18" charset="0"/>
              </a:rPr>
              <a:t>debería ser el tercero de los pasos en este </a:t>
            </a:r>
            <a:r>
              <a:rPr lang="es-ES" sz="2200" u="sng" dirty="0" smtClean="0">
                <a:latin typeface="Americana T." pitchFamily="2" charset="0"/>
                <a:cs typeface="Times New Roman" pitchFamily="18" charset="0"/>
              </a:rPr>
              <a:t>a dónde deberíamos ir, </a:t>
            </a:r>
            <a:r>
              <a:rPr lang="es-ES" sz="2200" dirty="0" smtClean="0">
                <a:latin typeface="Americana T." pitchFamily="2" charset="0"/>
                <a:cs typeface="Times New Roman" pitchFamily="18" charset="0"/>
              </a:rPr>
              <a:t>cuáles son los objetivos que nuestra empresa persigue y las desviaciones entre objetivos y pronóstico. Cuál es la mejor forma para llegar a la consecución de los objetivos, es decir, la estrategia idónea para alcanzar nuestros fines.</a:t>
            </a:r>
          </a:p>
          <a:p>
            <a:pPr algn="just">
              <a:lnSpc>
                <a:spcPct val="150000"/>
              </a:lnSpc>
              <a:buNone/>
            </a:pPr>
            <a:endParaRPr lang="es-ES" sz="2200" dirty="0" smtClean="0">
              <a:latin typeface="Americana T." pitchFamily="2" charset="0"/>
              <a:cs typeface="Times New Roman" pitchFamily="18" charset="0"/>
            </a:endParaRPr>
          </a:p>
          <a:p>
            <a:pPr algn="just" eaLnBrk="1" hangingPunct="1">
              <a:buFont typeface="Wingdings" pitchFamily="2" charset="2"/>
              <a:buNone/>
            </a:pPr>
            <a:endParaRPr lang="es-ES" sz="2200" dirty="0" smtClean="0">
              <a:latin typeface="Americana T." pitchFamily="2" charset="0"/>
            </a:endParaRPr>
          </a:p>
        </p:txBody>
      </p:sp>
      <p:sp>
        <p:nvSpPr>
          <p:cNvPr id="4" name="3 CuadroTexto"/>
          <p:cNvSpPr txBox="1"/>
          <p:nvPr/>
        </p:nvSpPr>
        <p:spPr>
          <a:xfrm>
            <a:off x="6516216" y="6381328"/>
            <a:ext cx="2880320" cy="461665"/>
          </a:xfrm>
          <a:prstGeom prst="rect">
            <a:avLst/>
          </a:prstGeom>
          <a:noFill/>
        </p:spPr>
        <p:txBody>
          <a:bodyPr wrap="square" rtlCol="0">
            <a:spAutoFit/>
          </a:bodyPr>
          <a:lstStyle/>
          <a:p>
            <a:pPr algn="ctr"/>
            <a:r>
              <a:rPr lang="es-CO" sz="2400" dirty="0" smtClean="0">
                <a:hlinkClick r:id="rId2" action="ppaction://hlinkfile"/>
              </a:rPr>
              <a:t>video prospectiva</a:t>
            </a:r>
            <a:endParaRPr lang="es-CO"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05472" y="116632"/>
            <a:ext cx="5770984" cy="1512168"/>
          </a:xfrm>
        </p:spPr>
        <p:txBody>
          <a:bodyPr>
            <a:normAutofit/>
          </a:bodyPr>
          <a:lstStyle/>
          <a:p>
            <a:pPr algn="ctr" eaLnBrk="1" hangingPunct="1"/>
            <a:r>
              <a:rPr lang="es-ES" sz="4000" dirty="0" smtClean="0">
                <a:latin typeface="Americana T." pitchFamily="2" charset="0"/>
              </a:rPr>
              <a:t>El Diagnóstico de Mercadeo</a:t>
            </a:r>
          </a:p>
        </p:txBody>
      </p:sp>
      <p:sp>
        <p:nvSpPr>
          <p:cNvPr id="4099" name="Rectangle 3"/>
          <p:cNvSpPr>
            <a:spLocks noGrp="1" noChangeArrowheads="1"/>
          </p:cNvSpPr>
          <p:nvPr>
            <p:ph idx="1"/>
          </p:nvPr>
        </p:nvSpPr>
        <p:spPr>
          <a:xfrm>
            <a:off x="107504" y="1700808"/>
            <a:ext cx="8928992" cy="1944216"/>
          </a:xfrm>
        </p:spPr>
        <p:txBody>
          <a:bodyPr>
            <a:normAutofit fontScale="92500"/>
          </a:bodyPr>
          <a:lstStyle/>
          <a:p>
            <a:pPr algn="just">
              <a:lnSpc>
                <a:spcPct val="150000"/>
              </a:lnSpc>
              <a:buFont typeface="Wingdings" pitchFamily="2" charset="2"/>
              <a:buChar char="§"/>
            </a:pPr>
            <a:r>
              <a:rPr lang="es-ES" sz="2200" dirty="0" smtClean="0">
                <a:latin typeface="Americana T." pitchFamily="2" charset="0"/>
              </a:rPr>
              <a:t>¿Cómo conocer si estamos en el camino adecuado?, ¿cómo averiguar si tenemos éxito en nuestra gestión empresarial?, ¿cómo analizar las desviaciones entre objetivos y resultados? Consultando las fuentes de información:</a:t>
            </a:r>
          </a:p>
          <a:p>
            <a:pPr algn="just">
              <a:lnSpc>
                <a:spcPct val="150000"/>
              </a:lnSpc>
              <a:buFont typeface="Wingdings" pitchFamily="2" charset="2"/>
              <a:buChar char="§"/>
            </a:pPr>
            <a:endParaRPr lang="es-ES" sz="2200" dirty="0" smtClean="0">
              <a:latin typeface="Americana T." pitchFamily="2" charset="0"/>
            </a:endParaRPr>
          </a:p>
          <a:p>
            <a:pPr algn="just">
              <a:lnSpc>
                <a:spcPct val="150000"/>
              </a:lnSpc>
              <a:buFont typeface="Wingdings" pitchFamily="2" charset="2"/>
              <a:buChar char="§"/>
            </a:pPr>
            <a:endParaRPr lang="es-ES" sz="2200" dirty="0" smtClean="0">
              <a:latin typeface="Americana T." pitchFamily="2" charset="0"/>
            </a:endParaRPr>
          </a:p>
          <a:p>
            <a:pPr algn="just">
              <a:lnSpc>
                <a:spcPct val="150000"/>
              </a:lnSpc>
              <a:buNone/>
            </a:pPr>
            <a:endParaRPr lang="es-ES" sz="2200" dirty="0" smtClean="0">
              <a:latin typeface="Americana T." pitchFamily="2"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a:lnSpc>
                <a:spcPct val="150000"/>
              </a:lnSpc>
            </a:pPr>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eaLnBrk="1" hangingPunct="1">
              <a:lnSpc>
                <a:spcPct val="150000"/>
              </a:lnSpc>
              <a:buFont typeface="Wingdings" pitchFamily="2" charset="2"/>
              <a:buNone/>
            </a:pPr>
            <a:endParaRPr lang="es-ES" sz="2200" dirty="0" smtClean="0">
              <a:solidFill>
                <a:srgbClr val="3333FF"/>
              </a:solidFill>
              <a:latin typeface="Americana T." pitchFamily="2" charset="0"/>
            </a:endParaRPr>
          </a:p>
        </p:txBody>
      </p:sp>
      <p:graphicFrame>
        <p:nvGraphicFramePr>
          <p:cNvPr id="4" name="3 Diagrama"/>
          <p:cNvGraphicFramePr/>
          <p:nvPr>
            <p:extLst>
              <p:ext uri="{D42A27DB-BD31-4B8C-83A1-F6EECF244321}">
                <p14:modId xmlns:p14="http://schemas.microsoft.com/office/powerpoint/2010/main" val="676759003"/>
              </p:ext>
            </p:extLst>
          </p:nvPr>
        </p:nvGraphicFramePr>
        <p:xfrm>
          <a:off x="827584" y="3717032"/>
          <a:ext cx="6984776"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23120" y="44624"/>
            <a:ext cx="6069360" cy="1143000"/>
          </a:xfrm>
        </p:spPr>
        <p:txBody>
          <a:bodyPr>
            <a:normAutofit/>
          </a:bodyPr>
          <a:lstStyle/>
          <a:p>
            <a:pPr algn="ctr" eaLnBrk="1" hangingPunct="1"/>
            <a:r>
              <a:rPr lang="es-ES" sz="4000" dirty="0" smtClean="0">
                <a:latin typeface="Americana T." pitchFamily="2" charset="0"/>
              </a:rPr>
              <a:t>Dirección de Mercadeo</a:t>
            </a:r>
          </a:p>
        </p:txBody>
      </p:sp>
      <p:sp>
        <p:nvSpPr>
          <p:cNvPr id="4099" name="Rectangle 3"/>
          <p:cNvSpPr>
            <a:spLocks noGrp="1" noChangeArrowheads="1"/>
          </p:cNvSpPr>
          <p:nvPr>
            <p:ph idx="1"/>
          </p:nvPr>
        </p:nvSpPr>
        <p:spPr>
          <a:xfrm>
            <a:off x="179512" y="1700808"/>
            <a:ext cx="8748464" cy="4752528"/>
          </a:xfrm>
        </p:spPr>
        <p:txBody>
          <a:bodyPr>
            <a:normAutofit/>
          </a:bodyPr>
          <a:lstStyle/>
          <a:p>
            <a:pPr algn="just">
              <a:lnSpc>
                <a:spcPct val="150000"/>
              </a:lnSpc>
            </a:pPr>
            <a:r>
              <a:rPr lang="es-ES" sz="2200" b="1" dirty="0" smtClean="0">
                <a:latin typeface="Americana T." pitchFamily="2" charset="0"/>
              </a:rPr>
              <a:t>Dirección de mercadeo es</a:t>
            </a:r>
            <a:r>
              <a:rPr lang="es-ES" sz="2200" dirty="0" smtClean="0">
                <a:latin typeface="Americana T." pitchFamily="2" charset="0"/>
              </a:rPr>
              <a:t>, en sentido activo, la </a:t>
            </a:r>
            <a:r>
              <a:rPr lang="es-ES" sz="2200" u="sng" dirty="0" smtClean="0">
                <a:latin typeface="Americana T." pitchFamily="2" charset="0"/>
              </a:rPr>
              <a:t>planificación, la gestión y el control del conjunto de actividades de mercadeo.</a:t>
            </a:r>
            <a:r>
              <a:rPr lang="es-ES" sz="2200" dirty="0" smtClean="0">
                <a:latin typeface="Americana T." pitchFamily="2" charset="0"/>
              </a:rPr>
              <a:t> Es decir, el establecimiento de los </a:t>
            </a:r>
            <a:r>
              <a:rPr lang="es-ES" sz="2200" u="sng" dirty="0" smtClean="0">
                <a:latin typeface="Americana T." pitchFamily="2" charset="0"/>
              </a:rPr>
              <a:t>objetivos, las políticas y los programas </a:t>
            </a:r>
            <a:r>
              <a:rPr lang="es-ES" sz="2200" dirty="0" smtClean="0">
                <a:latin typeface="Americana T." pitchFamily="2" charset="0"/>
              </a:rPr>
              <a:t>referentes a </a:t>
            </a:r>
            <a:r>
              <a:rPr lang="es-ES" sz="2200" u="sng" dirty="0" smtClean="0">
                <a:latin typeface="Americana T." pitchFamily="2" charset="0"/>
              </a:rPr>
              <a:t>productos, organización, comercialización, mercados, publicidad, distribución, precios </a:t>
            </a:r>
            <a:r>
              <a:rPr lang="es-ES" sz="2200" dirty="0" smtClean="0">
                <a:latin typeface="Americana T." pitchFamily="2" charset="0"/>
              </a:rPr>
              <a:t>y, en general, aquellas áreas y actividades que quepan dentro de su concepción según sea la propia naturaleza o estructura de la empresa. Dirección de mercadeo es, en otro sentido, </a:t>
            </a:r>
            <a:r>
              <a:rPr lang="es-ES" sz="2200" u="sng" dirty="0" smtClean="0">
                <a:latin typeface="Americana T." pitchFamily="2" charset="0"/>
              </a:rPr>
              <a:t>sobre quien recae la responsabilidad del desarrollo de las actividades de mercadeo</a:t>
            </a:r>
            <a:r>
              <a:rPr lang="es-ES" sz="2200" dirty="0" smtClean="0">
                <a:latin typeface="Americana T." pitchFamily="2" charset="0"/>
              </a:rPr>
              <a:t>.</a:t>
            </a:r>
          </a:p>
          <a:p>
            <a:pPr algn="just">
              <a:lnSpc>
                <a:spcPct val="150000"/>
              </a:lnSpc>
            </a:pPr>
            <a:endParaRPr lang="es-ES" sz="2200" dirty="0" smtClean="0">
              <a:solidFill>
                <a:srgbClr val="3333FF"/>
              </a:solidFill>
              <a:latin typeface="Americana T." pitchFamily="2" charset="0"/>
              <a:cs typeface="Times New Roman" pitchFamily="18" charset="0"/>
            </a:endParaRPr>
          </a:p>
          <a:p>
            <a:pPr algn="just">
              <a:lnSpc>
                <a:spcPct val="150000"/>
              </a:lnSpc>
            </a:pPr>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eaLnBrk="1" hangingPunct="1">
              <a:lnSpc>
                <a:spcPct val="150000"/>
              </a:lnSpc>
              <a:buFont typeface="Wingdings" pitchFamily="2" charset="2"/>
              <a:buNone/>
            </a:pPr>
            <a:endParaRPr lang="es-ES" sz="2200"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63080" y="-27384"/>
            <a:ext cx="6717432" cy="1143000"/>
          </a:xfrm>
        </p:spPr>
        <p:txBody>
          <a:bodyPr>
            <a:normAutofit/>
          </a:bodyPr>
          <a:lstStyle/>
          <a:p>
            <a:pPr algn="ctr" eaLnBrk="1" hangingPunct="1"/>
            <a:r>
              <a:rPr lang="es-ES" sz="4000" dirty="0" smtClean="0">
                <a:latin typeface="Americana T." pitchFamily="2" charset="0"/>
              </a:rPr>
              <a:t>La Dirección de Mercadeo</a:t>
            </a:r>
          </a:p>
        </p:txBody>
      </p:sp>
      <p:sp>
        <p:nvSpPr>
          <p:cNvPr id="4099" name="Rectangle 3"/>
          <p:cNvSpPr>
            <a:spLocks noGrp="1" noChangeArrowheads="1"/>
          </p:cNvSpPr>
          <p:nvPr>
            <p:ph idx="1"/>
          </p:nvPr>
        </p:nvSpPr>
        <p:spPr>
          <a:xfrm>
            <a:off x="144016" y="1556792"/>
            <a:ext cx="8820472" cy="4869160"/>
          </a:xfrm>
        </p:spPr>
        <p:txBody>
          <a:bodyPr>
            <a:noAutofit/>
          </a:bodyPr>
          <a:lstStyle/>
          <a:p>
            <a:pPr algn="ctr">
              <a:buNone/>
            </a:pPr>
            <a:r>
              <a:rPr lang="es-ES" sz="2200" dirty="0" smtClean="0">
                <a:latin typeface="Americana T." pitchFamily="2" charset="0"/>
                <a:cs typeface="Times New Roman" pitchFamily="18" charset="0"/>
              </a:rPr>
              <a:t>Al </a:t>
            </a:r>
            <a:r>
              <a:rPr lang="es-ES" sz="2200" dirty="0" smtClean="0">
                <a:latin typeface="Americana T." pitchFamily="2" charset="0"/>
                <a:cs typeface="Times New Roman" pitchFamily="18" charset="0"/>
              </a:rPr>
              <a:t>director de Mercadeo se le concibe erróneamente  como:</a:t>
            </a:r>
          </a:p>
          <a:p>
            <a:pPr algn="just"/>
            <a:r>
              <a:rPr lang="es-ES" sz="2200" u="sng" dirty="0" smtClean="0">
                <a:latin typeface="Americana T." pitchFamily="2" charset="0"/>
                <a:cs typeface="Times New Roman" pitchFamily="18" charset="0"/>
              </a:rPr>
              <a:t>Concepción del director comercial de mercadeo como vendedor. </a:t>
            </a:r>
            <a:r>
              <a:rPr lang="es-ES" sz="2200" dirty="0" smtClean="0">
                <a:latin typeface="Americana T." pitchFamily="2" charset="0"/>
                <a:cs typeface="Times New Roman" pitchFamily="18" charset="0"/>
              </a:rPr>
              <a:t>El perfil del director de mercadeo se ha visto estereotipado por las cualidades convencionales que adornan al cualquier hombre con éxito en las ventas.</a:t>
            </a:r>
          </a:p>
          <a:p>
            <a:pPr algn="just"/>
            <a:r>
              <a:rPr lang="es-ES" sz="2200" u="sng" dirty="0" smtClean="0">
                <a:latin typeface="Americana T." pitchFamily="2" charset="0"/>
                <a:cs typeface="Times New Roman" pitchFamily="18" charset="0"/>
              </a:rPr>
              <a:t>Concepción del director comercial de mercadeo como hombre de confianza de la dirección general </a:t>
            </a:r>
            <a:r>
              <a:rPr lang="es-ES" sz="2200" dirty="0" smtClean="0">
                <a:latin typeface="Americana T." pitchFamily="2" charset="0"/>
                <a:cs typeface="Times New Roman" pitchFamily="18" charset="0"/>
              </a:rPr>
              <a:t>sin una adecuada formación, pero con una fuerte carga emotivo-profesional hacia sus inmediatos superiores, un hombre sin peso específico en su equipo de ventas.</a:t>
            </a:r>
          </a:p>
          <a:p>
            <a:pPr algn="just"/>
            <a:r>
              <a:rPr lang="es-ES" sz="2200" u="sng" dirty="0" smtClean="0">
                <a:latin typeface="Americana T." pitchFamily="2" charset="0"/>
                <a:cs typeface="Times New Roman" pitchFamily="18" charset="0"/>
              </a:rPr>
              <a:t>Concepción como medida defensiva de la sociedad desorganizada. </a:t>
            </a:r>
            <a:r>
              <a:rPr lang="es-ES" sz="2200" dirty="0" smtClean="0">
                <a:latin typeface="Americana T." pitchFamily="2" charset="0"/>
                <a:cs typeface="Times New Roman" pitchFamily="18" charset="0"/>
              </a:rPr>
              <a:t>En la aplicación de medidas efectivas en épocas de crisis se considera que un director comercial puede obrar el “milagro” “fórmulas mágicas”.</a:t>
            </a:r>
          </a:p>
          <a:p>
            <a:pPr algn="just"/>
            <a:endParaRPr lang="es-ES" sz="2200" dirty="0" smtClean="0">
              <a:latin typeface="Americana T." pitchFamily="2" charset="0"/>
              <a:cs typeface="Times New Roman" pitchFamily="18" charset="0"/>
            </a:endParaRPr>
          </a:p>
          <a:p>
            <a:pPr algn="just"/>
            <a:endParaRPr lang="es-ES" sz="2200" dirty="0" smtClean="0">
              <a:latin typeface="Americana T." pitchFamily="2" charset="0"/>
              <a:cs typeface="Times New Roman" pitchFamily="18" charset="0"/>
            </a:endParaRPr>
          </a:p>
          <a:p>
            <a:pPr algn="just"/>
            <a:endParaRPr lang="es-ES" sz="2200" dirty="0" smtClean="0">
              <a:latin typeface="Americana T." pitchFamily="2" charset="0"/>
              <a:cs typeface="Times New Roman" pitchFamily="18" charset="0"/>
            </a:endParaRPr>
          </a:p>
          <a:p>
            <a:pPr algn="just">
              <a:lnSpc>
                <a:spcPct val="150000"/>
              </a:lnSpc>
              <a:buNone/>
            </a:pPr>
            <a:endParaRPr lang="es-ES" sz="2200" dirty="0" smtClean="0">
              <a:latin typeface="Americana T." pitchFamily="2" charset="0"/>
              <a:cs typeface="Times New Roman" pitchFamily="18" charset="0"/>
            </a:endParaRPr>
          </a:p>
          <a:p>
            <a:pPr algn="just" eaLnBrk="1" hangingPunct="1">
              <a:buFont typeface="Wingdings" pitchFamily="2" charset="2"/>
              <a:buNone/>
            </a:pPr>
            <a:endParaRPr lang="es-ES" sz="2200" dirty="0" smtClean="0">
              <a:latin typeface="Americana T." pitchFamily="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83768" y="197768"/>
            <a:ext cx="6660232" cy="1359024"/>
          </a:xfrm>
        </p:spPr>
        <p:txBody>
          <a:bodyPr>
            <a:noAutofit/>
          </a:bodyPr>
          <a:lstStyle/>
          <a:p>
            <a:pPr algn="ctr"/>
            <a:r>
              <a:rPr lang="es-ES" sz="2400" u="sng" dirty="0" smtClean="0">
                <a:latin typeface="Americana T." pitchFamily="2" charset="0"/>
              </a:rPr>
              <a:t>En resumen, el mercadeo es una actividad racional tendiente a la optimización de los </a:t>
            </a:r>
            <a:r>
              <a:rPr lang="es-ES" sz="2400" u="sng" dirty="0" smtClean="0">
                <a:latin typeface="Americana T." pitchFamily="2" charset="0"/>
              </a:rPr>
              <a:t>intercambios:</a:t>
            </a:r>
            <a:br>
              <a:rPr lang="es-ES" sz="2400" u="sng" dirty="0" smtClean="0">
                <a:latin typeface="Americana T." pitchFamily="2" charset="0"/>
              </a:rPr>
            </a:br>
            <a:endParaRPr lang="es-ES" sz="2400" b="1" u="sng" dirty="0" smtClean="0">
              <a:latin typeface="Americana T." pitchFamily="2" charset="0"/>
            </a:endParaRPr>
          </a:p>
        </p:txBody>
      </p:sp>
      <p:sp>
        <p:nvSpPr>
          <p:cNvPr id="4099" name="Rectangle 3"/>
          <p:cNvSpPr>
            <a:spLocks noGrp="1" noChangeArrowheads="1"/>
          </p:cNvSpPr>
          <p:nvPr>
            <p:ph idx="1"/>
          </p:nvPr>
        </p:nvSpPr>
        <p:spPr>
          <a:xfrm>
            <a:off x="72008" y="1340768"/>
            <a:ext cx="8964488" cy="5040560"/>
          </a:xfrm>
        </p:spPr>
        <p:txBody>
          <a:bodyPr>
            <a:noAutofit/>
          </a:bodyPr>
          <a:lstStyle/>
          <a:p>
            <a:pPr algn="just"/>
            <a:r>
              <a:rPr lang="es-ES" sz="2200" b="1" dirty="0" smtClean="0">
                <a:latin typeface="Americana T." pitchFamily="2" charset="0"/>
              </a:rPr>
              <a:t>Actividad racional</a:t>
            </a:r>
            <a:r>
              <a:rPr lang="es-ES" sz="2200" dirty="0" smtClean="0">
                <a:latin typeface="Americana T." pitchFamily="2" charset="0"/>
              </a:rPr>
              <a:t> reservada específicamente a las actividades de las </a:t>
            </a:r>
            <a:r>
              <a:rPr lang="es-ES" sz="2200" u="sng" dirty="0" smtClean="0">
                <a:latin typeface="Americana T." pitchFamily="2" charset="0"/>
              </a:rPr>
              <a:t>persona</a:t>
            </a:r>
            <a:r>
              <a:rPr lang="es-ES" sz="2200" u="sng" dirty="0" smtClean="0">
                <a:latin typeface="Americana T." pitchFamily="2" charset="0"/>
              </a:rPr>
              <a:t>.</a:t>
            </a:r>
            <a:endParaRPr lang="es-ES" sz="2200" dirty="0" smtClean="0">
              <a:latin typeface="Americana T." pitchFamily="2" charset="0"/>
            </a:endParaRPr>
          </a:p>
          <a:p>
            <a:pPr algn="just"/>
            <a:r>
              <a:rPr lang="es-ES" sz="2200" b="1" u="sng" dirty="0" smtClean="0">
                <a:latin typeface="Americana T." pitchFamily="2" charset="0"/>
              </a:rPr>
              <a:t>Intercambio</a:t>
            </a:r>
            <a:r>
              <a:rPr lang="es-ES" sz="2200" b="1" dirty="0" smtClean="0">
                <a:latin typeface="Americana T." pitchFamily="2" charset="0"/>
              </a:rPr>
              <a:t> en su sentido más amplio:</a:t>
            </a:r>
            <a:r>
              <a:rPr lang="es-ES" sz="2200" dirty="0" smtClean="0">
                <a:latin typeface="Americana T." pitchFamily="2" charset="0"/>
              </a:rPr>
              <a:t> indica no sólo, la acepción de intercambio de bienes y servicios, de energías, de tiempos… </a:t>
            </a:r>
          </a:p>
          <a:p>
            <a:pPr algn="just"/>
            <a:r>
              <a:rPr lang="es-ES" sz="2200" b="1" dirty="0" smtClean="0">
                <a:latin typeface="Americana T." pitchFamily="2" charset="0"/>
              </a:rPr>
              <a:t>Optimización</a:t>
            </a:r>
            <a:r>
              <a:rPr lang="es-ES" sz="2200" dirty="0" smtClean="0">
                <a:latin typeface="Americana T." pitchFamily="2" charset="0"/>
              </a:rPr>
              <a:t> como equivalente a </a:t>
            </a:r>
            <a:r>
              <a:rPr lang="es-ES" sz="2200" u="sng" dirty="0" smtClean="0">
                <a:latin typeface="Americana T." pitchFamily="2" charset="0"/>
              </a:rPr>
              <a:t>hacer más fácil, más viable toda una completa gama  de operaciones </a:t>
            </a:r>
            <a:r>
              <a:rPr lang="es-ES" sz="2200" dirty="0" smtClean="0">
                <a:latin typeface="Americana T." pitchFamily="2" charset="0"/>
              </a:rPr>
              <a:t>sociales: desde la simple búsqueda del mercado hasta la función logística del producto pasando por la gestión efectiva de la realización comercial</a:t>
            </a:r>
            <a:r>
              <a:rPr lang="es-ES" sz="2200" dirty="0" smtClean="0">
                <a:latin typeface="Americana T." pitchFamily="2" charset="0"/>
              </a:rPr>
              <a:t>.</a:t>
            </a:r>
            <a:endParaRPr lang="es-ES" sz="2200" dirty="0" smtClean="0">
              <a:latin typeface="Americana T." pitchFamily="2" charset="0"/>
            </a:endParaRPr>
          </a:p>
          <a:p>
            <a:pPr algn="just"/>
            <a:r>
              <a:rPr lang="es-ES" sz="2200" b="1" dirty="0" smtClean="0">
                <a:latin typeface="Americana T." pitchFamily="2" charset="0"/>
              </a:rPr>
              <a:t>Abarca las dos caras de una misma moneda </a:t>
            </a:r>
            <a:r>
              <a:rPr lang="es-ES" sz="2200" dirty="0" smtClean="0">
                <a:latin typeface="Americana T." pitchFamily="2" charset="0"/>
              </a:rPr>
              <a:t>desde el punto de vista del comprador como del vendedor</a:t>
            </a:r>
            <a:r>
              <a:rPr lang="es-ES" sz="2200" dirty="0" smtClean="0">
                <a:latin typeface="Americana T." pitchFamily="2" charset="0"/>
              </a:rPr>
              <a:t>.</a:t>
            </a:r>
            <a:endParaRPr lang="es-ES" sz="2200" dirty="0" smtClean="0">
              <a:latin typeface="Americana T." pitchFamily="2" charset="0"/>
            </a:endParaRPr>
          </a:p>
          <a:p>
            <a:pPr algn="just"/>
            <a:r>
              <a:rPr lang="es-ES" sz="2200" dirty="0" smtClean="0">
                <a:latin typeface="Americana T." pitchFamily="2" charset="0"/>
              </a:rPr>
              <a:t>Incluye por último, tácitamente toda la combinación de </a:t>
            </a:r>
            <a:r>
              <a:rPr lang="es-ES" sz="2200" u="sng" dirty="0" smtClean="0">
                <a:latin typeface="Americana T." pitchFamily="2" charset="0"/>
              </a:rPr>
              <a:t>políticas  tendientes a alcanzar los objetivos fijados,</a:t>
            </a:r>
            <a:r>
              <a:rPr lang="es-ES" sz="2200" dirty="0" smtClean="0">
                <a:latin typeface="Americana T." pitchFamily="2" charset="0"/>
              </a:rPr>
              <a:t> y no sólo las referentes a la </a:t>
            </a:r>
            <a:r>
              <a:rPr lang="es-ES" sz="2200" u="sng" dirty="0" smtClean="0">
                <a:latin typeface="Americana T." pitchFamily="2" charset="0"/>
              </a:rPr>
              <a:t>comercialización</a:t>
            </a:r>
            <a:r>
              <a:rPr lang="es-ES" sz="2200" dirty="0" smtClean="0">
                <a:latin typeface="Americana T." pitchFamily="2" charset="0"/>
              </a:rPr>
              <a:t>, a la </a:t>
            </a:r>
            <a:r>
              <a:rPr lang="es-ES" sz="2200" u="sng" dirty="0" smtClean="0">
                <a:latin typeface="Americana T." pitchFamily="2" charset="0"/>
              </a:rPr>
              <a:t>persuasión del comprador </a:t>
            </a:r>
            <a:r>
              <a:rPr lang="es-ES" sz="2200" dirty="0" smtClean="0">
                <a:latin typeface="Americana T." pitchFamily="2" charset="0"/>
              </a:rPr>
              <a:t>para que adquiera bienes o servicios.</a:t>
            </a:r>
          </a:p>
          <a:p>
            <a:pPr algn="just"/>
            <a:endParaRPr lang="es-ES" sz="2200" dirty="0" smtClean="0">
              <a:latin typeface="Americana T." pitchFamily="2" charset="0"/>
            </a:endParaRPr>
          </a:p>
          <a:p>
            <a:pPr algn="just"/>
            <a:endParaRPr lang="es-ES" sz="2200" dirty="0" smtClean="0">
              <a:solidFill>
                <a:srgbClr val="3333FF"/>
              </a:solidFill>
              <a:latin typeface="Americana T." pitchFamily="2" charset="0"/>
              <a:cs typeface="Times New Roman" pitchFamily="18" charset="0"/>
            </a:endParaRPr>
          </a:p>
          <a:p>
            <a:pPr algn="just"/>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eaLnBrk="1" hangingPunct="1">
              <a:buFont typeface="Wingdings" pitchFamily="2" charset="2"/>
              <a:buNone/>
            </a:pPr>
            <a:endParaRPr lang="es-ES" sz="2200"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132856"/>
            <a:ext cx="8229600" cy="114300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S" sz="4000" b="1" u="sng" dirty="0" smtClean="0">
                <a:solidFill>
                  <a:schemeClr val="tx1"/>
                </a:solidFill>
                <a:latin typeface="Americana T." pitchFamily="2" charset="0"/>
              </a:rPr>
              <a:t>Plan de Mercadeo</a:t>
            </a:r>
          </a:p>
        </p:txBody>
      </p:sp>
    </p:spTree>
    <p:extLst>
      <p:ext uri="{BB962C8B-B14F-4D97-AF65-F5344CB8AC3E}">
        <p14:creationId xmlns:p14="http://schemas.microsoft.com/office/powerpoint/2010/main" val="4067024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87824" y="197768"/>
            <a:ext cx="5637312" cy="1143000"/>
          </a:xfrm>
        </p:spPr>
        <p:txBody>
          <a:bodyPr>
            <a:normAutofit/>
          </a:bodyPr>
          <a:lstStyle/>
          <a:p>
            <a:pPr algn="ctr" eaLnBrk="1" hangingPunct="1"/>
            <a:r>
              <a:rPr lang="es-ES" sz="4000" b="1" dirty="0" smtClean="0">
                <a:latin typeface="Americana T." pitchFamily="2" charset="0"/>
              </a:rPr>
              <a:t>Plan de Mercadeo</a:t>
            </a:r>
          </a:p>
        </p:txBody>
      </p:sp>
      <p:sp>
        <p:nvSpPr>
          <p:cNvPr id="4099" name="Rectangle 3"/>
          <p:cNvSpPr>
            <a:spLocks noGrp="1" noChangeArrowheads="1"/>
          </p:cNvSpPr>
          <p:nvPr>
            <p:ph idx="1"/>
          </p:nvPr>
        </p:nvSpPr>
        <p:spPr>
          <a:xfrm>
            <a:off x="107504" y="1412776"/>
            <a:ext cx="8928992" cy="5040560"/>
          </a:xfrm>
        </p:spPr>
        <p:txBody>
          <a:bodyPr>
            <a:noAutofit/>
          </a:bodyPr>
          <a:lstStyle/>
          <a:p>
            <a:pPr algn="just"/>
            <a:r>
              <a:rPr lang="es-ES" sz="1800" u="sng" dirty="0" smtClean="0">
                <a:latin typeface="Americana T." pitchFamily="2" charset="0"/>
              </a:rPr>
              <a:t>Es el estudio de factores clave del entorno que pueden afectar las decisiones estratégicas de una empresa. </a:t>
            </a:r>
            <a:endParaRPr lang="es-ES" sz="1800" dirty="0" smtClean="0">
              <a:latin typeface="Americana T." pitchFamily="2" charset="0"/>
            </a:endParaRPr>
          </a:p>
          <a:p>
            <a:pPr algn="just"/>
            <a:r>
              <a:rPr lang="es-ES" sz="1800" b="1" dirty="0" smtClean="0">
                <a:latin typeface="Americana T." pitchFamily="2" charset="0"/>
              </a:rPr>
              <a:t>Los factores de mercadeo </a:t>
            </a:r>
            <a:r>
              <a:rPr lang="es-ES" sz="1800" dirty="0" smtClean="0">
                <a:latin typeface="Americana T." pitchFamily="2" charset="0"/>
              </a:rPr>
              <a:t>son los primeros datos a analizar dentro del plan de mercadeo: estudio de los factores clave del entorno que pueden afectar a las decisiones estratégicas sobre un sector, un mercado, un producto</a:t>
            </a:r>
            <a:r>
              <a:rPr lang="es-ES" sz="1800" dirty="0" smtClean="0">
                <a:latin typeface="Americana T." pitchFamily="2" charset="0"/>
              </a:rPr>
              <a:t>.</a:t>
            </a:r>
            <a:endParaRPr lang="es-ES" sz="1800" dirty="0" smtClean="0">
              <a:latin typeface="Americana T." pitchFamily="2" charset="0"/>
            </a:endParaRPr>
          </a:p>
          <a:p>
            <a:pPr algn="just"/>
            <a:r>
              <a:rPr lang="es-ES" sz="1800" b="1" dirty="0" smtClean="0">
                <a:latin typeface="Americana T." pitchFamily="2" charset="0"/>
              </a:rPr>
              <a:t>La clasificación general de estos factores </a:t>
            </a:r>
            <a:r>
              <a:rPr lang="es-ES" sz="1800" dirty="0" smtClean="0">
                <a:latin typeface="Americana T." pitchFamily="2" charset="0"/>
              </a:rPr>
              <a:t>ayudará al establecimiento y la definición de la estrategia empresarial y se tendrá en cuenta:</a:t>
            </a:r>
          </a:p>
          <a:p>
            <a:pPr algn="just">
              <a:buNone/>
            </a:pPr>
            <a:endParaRPr lang="es-ES" sz="1800" dirty="0" smtClean="0">
              <a:latin typeface="Americana T." pitchFamily="2" charset="0"/>
            </a:endParaRPr>
          </a:p>
          <a:p>
            <a:pPr algn="just">
              <a:buFont typeface="Wingdings" pitchFamily="2" charset="2"/>
              <a:buChar char="Ø"/>
            </a:pPr>
            <a:r>
              <a:rPr lang="es-ES" sz="1800" b="1" dirty="0" smtClean="0">
                <a:latin typeface="Americana T." pitchFamily="2" charset="0"/>
              </a:rPr>
              <a:t>Objetivo del análisis preliminar.</a:t>
            </a:r>
          </a:p>
          <a:p>
            <a:pPr algn="just">
              <a:buNone/>
            </a:pPr>
            <a:endParaRPr lang="es-ES" sz="1800" dirty="0" smtClean="0">
              <a:latin typeface="Americana T." pitchFamily="2" charset="0"/>
            </a:endParaRPr>
          </a:p>
          <a:p>
            <a:pPr algn="just">
              <a:buFont typeface="Wingdings" pitchFamily="2" charset="2"/>
              <a:buChar char="Ø"/>
            </a:pPr>
            <a:r>
              <a:rPr lang="es-ES" sz="1800" b="1" dirty="0" smtClean="0">
                <a:latin typeface="Americana T." pitchFamily="2" charset="0"/>
              </a:rPr>
              <a:t>Consideraciones previas sobre</a:t>
            </a:r>
            <a:r>
              <a:rPr lang="es-ES" sz="1800" b="1" dirty="0" smtClean="0">
                <a:latin typeface="Americana T." pitchFamily="2" charset="0"/>
              </a:rPr>
              <a:t>:</a:t>
            </a:r>
            <a:endParaRPr lang="es-ES" sz="1800" dirty="0" smtClean="0">
              <a:latin typeface="Americana T." pitchFamily="2" charset="0"/>
            </a:endParaRPr>
          </a:p>
          <a:p>
            <a:pPr lvl="1" algn="just"/>
            <a:r>
              <a:rPr lang="es-ES" sz="1800" dirty="0" smtClean="0">
                <a:latin typeface="Americana T." pitchFamily="2" charset="0"/>
              </a:rPr>
              <a:t> El producto</a:t>
            </a:r>
          </a:p>
          <a:p>
            <a:pPr lvl="1" algn="just"/>
            <a:r>
              <a:rPr lang="es-ES" sz="1800" dirty="0" smtClean="0">
                <a:latin typeface="Americana T." pitchFamily="2" charset="0"/>
              </a:rPr>
              <a:t>Los sectores del mercado a quienes va dirigido</a:t>
            </a:r>
          </a:p>
          <a:p>
            <a:pPr lvl="1" algn="just"/>
            <a:r>
              <a:rPr lang="es-ES" sz="1800" dirty="0" smtClean="0">
                <a:latin typeface="Americana T." pitchFamily="2" charset="0"/>
              </a:rPr>
              <a:t>La empresa que fabrica y comercializa el producto</a:t>
            </a:r>
          </a:p>
          <a:p>
            <a:pPr lvl="1" algn="just"/>
            <a:r>
              <a:rPr lang="es-ES" sz="1800" dirty="0" smtClean="0">
                <a:latin typeface="Americana T." pitchFamily="2" charset="0"/>
              </a:rPr>
              <a:t>El mercado</a:t>
            </a:r>
          </a:p>
          <a:p>
            <a:pPr lvl="1" algn="just"/>
            <a:r>
              <a:rPr lang="es-ES" sz="1800" dirty="0" smtClean="0">
                <a:latin typeface="Americana T." pitchFamily="2" charset="0"/>
              </a:rPr>
              <a:t>Definición de la estrategia y los medios.</a:t>
            </a:r>
          </a:p>
          <a:p>
            <a:pPr algn="just"/>
            <a:endParaRPr lang="es-ES" sz="1800" dirty="0" smtClean="0">
              <a:latin typeface="Americana T." pitchFamily="2" charset="0"/>
            </a:endParaRPr>
          </a:p>
          <a:p>
            <a:pPr algn="just"/>
            <a:endParaRPr lang="es-ES" sz="1800" dirty="0" smtClean="0">
              <a:solidFill>
                <a:srgbClr val="3333FF"/>
              </a:solidFill>
              <a:latin typeface="Americana T." pitchFamily="2" charset="0"/>
              <a:cs typeface="Times New Roman" pitchFamily="18" charset="0"/>
            </a:endParaRPr>
          </a:p>
          <a:p>
            <a:pPr algn="just"/>
            <a:endParaRPr lang="es-ES" sz="1800" dirty="0" smtClean="0">
              <a:solidFill>
                <a:srgbClr val="3333FF"/>
              </a:solidFill>
              <a:latin typeface="Americana T." pitchFamily="2" charset="0"/>
              <a:cs typeface="Times New Roman" pitchFamily="18" charset="0"/>
            </a:endParaRPr>
          </a:p>
          <a:p>
            <a:pPr algn="just">
              <a:lnSpc>
                <a:spcPct val="150000"/>
              </a:lnSpc>
              <a:buNone/>
            </a:pPr>
            <a:endParaRPr lang="es-ES" sz="1800" dirty="0" smtClean="0">
              <a:solidFill>
                <a:srgbClr val="3333FF"/>
              </a:solidFill>
              <a:latin typeface="Americana T." pitchFamily="2" charset="0"/>
              <a:cs typeface="Times New Roman" pitchFamily="18" charset="0"/>
            </a:endParaRPr>
          </a:p>
          <a:p>
            <a:pPr algn="just" eaLnBrk="1" hangingPunct="1">
              <a:buFont typeface="Wingdings" pitchFamily="2" charset="2"/>
              <a:buNone/>
            </a:pPr>
            <a:endParaRPr lang="es-ES" sz="1800"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44016" y="701824"/>
            <a:ext cx="7772400" cy="1143000"/>
          </a:xfrm>
        </p:spPr>
        <p:txBody>
          <a:bodyPr/>
          <a:lstStyle/>
          <a:p>
            <a:pPr algn="ctr" eaLnBrk="1" hangingPunct="1"/>
            <a:r>
              <a:rPr lang="es-ES" sz="4000" b="1" dirty="0" smtClean="0">
                <a:latin typeface="Americana T." pitchFamily="2" charset="0"/>
              </a:rPr>
              <a:t>Empleo</a:t>
            </a:r>
          </a:p>
        </p:txBody>
      </p:sp>
      <p:pic>
        <p:nvPicPr>
          <p:cNvPr id="86018" name="Picture 2" descr="http://www.ofertas-empleo.org/wp-content/uploads/2010/07/Empleo2.jpg"/>
          <p:cNvPicPr>
            <a:picLocks noChangeAspect="1" noChangeArrowheads="1"/>
          </p:cNvPicPr>
          <p:nvPr/>
        </p:nvPicPr>
        <p:blipFill>
          <a:blip r:embed="rId2" cstate="print"/>
          <a:srcRect/>
          <a:stretch>
            <a:fillRect/>
          </a:stretch>
        </p:blipFill>
        <p:spPr bwMode="auto">
          <a:xfrm>
            <a:off x="1788121" y="1916832"/>
            <a:ext cx="5448175" cy="410445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15816" y="89337"/>
            <a:ext cx="6048672" cy="1323439"/>
          </a:xfrm>
          <a:prstGeom prst="rect">
            <a:avLst/>
          </a:prstGeom>
          <a:noFill/>
        </p:spPr>
        <p:txBody>
          <a:bodyPr wrap="square" rtlCol="0">
            <a:spAutoFit/>
          </a:bodyPr>
          <a:lstStyle/>
          <a:p>
            <a:pPr algn="ctr"/>
            <a:r>
              <a:rPr lang="es-CO" sz="4000" b="1" dirty="0" smtClean="0">
                <a:latin typeface="Americana T." pitchFamily="2" charset="0"/>
              </a:rPr>
              <a:t>EL PLAN DE NEGOCIOS O BUSINESS PLAN</a:t>
            </a:r>
          </a:p>
        </p:txBody>
      </p:sp>
      <p:pic>
        <p:nvPicPr>
          <p:cNvPr id="356354" name="Picture 2"/>
          <p:cNvPicPr>
            <a:picLocks noChangeAspect="1" noChangeArrowheads="1"/>
          </p:cNvPicPr>
          <p:nvPr/>
        </p:nvPicPr>
        <p:blipFill>
          <a:blip r:embed="rId2" cstate="print"/>
          <a:srcRect/>
          <a:stretch>
            <a:fillRect/>
          </a:stretch>
        </p:blipFill>
        <p:spPr bwMode="auto">
          <a:xfrm>
            <a:off x="1187624" y="1484784"/>
            <a:ext cx="6912768" cy="5013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77480" y="197768"/>
            <a:ext cx="5770984" cy="1143000"/>
          </a:xfrm>
        </p:spPr>
        <p:txBody>
          <a:bodyPr>
            <a:normAutofit/>
          </a:bodyPr>
          <a:lstStyle/>
          <a:p>
            <a:pPr algn="ctr"/>
            <a:r>
              <a:rPr lang="es-ES" sz="4000" b="1" dirty="0" smtClean="0">
                <a:latin typeface="Americana T." pitchFamily="2" charset="0"/>
              </a:rPr>
              <a:t>¿Qué es el entorno?</a:t>
            </a:r>
          </a:p>
        </p:txBody>
      </p:sp>
      <p:sp>
        <p:nvSpPr>
          <p:cNvPr id="4099" name="Rectangle 3"/>
          <p:cNvSpPr>
            <a:spLocks noGrp="1" noChangeArrowheads="1"/>
          </p:cNvSpPr>
          <p:nvPr>
            <p:ph idx="1"/>
          </p:nvPr>
        </p:nvSpPr>
        <p:spPr>
          <a:xfrm>
            <a:off x="107504" y="1268760"/>
            <a:ext cx="8784976" cy="5040560"/>
          </a:xfrm>
        </p:spPr>
        <p:txBody>
          <a:bodyPr>
            <a:noAutofit/>
          </a:bodyPr>
          <a:lstStyle/>
          <a:p>
            <a:pPr algn="just"/>
            <a:r>
              <a:rPr lang="es-ES" sz="2200" u="sng" dirty="0" smtClean="0">
                <a:latin typeface="Americana T." pitchFamily="2" charset="0"/>
              </a:rPr>
              <a:t>Es aquello que rodea a la empresa</a:t>
            </a:r>
            <a:r>
              <a:rPr lang="es-ES" sz="2200" dirty="0" smtClean="0">
                <a:latin typeface="Americana T." pitchFamily="2" charset="0"/>
              </a:rPr>
              <a:t>; es el ambiente en que se mueve la sociedad.</a:t>
            </a:r>
          </a:p>
          <a:p>
            <a:pPr algn="just">
              <a:buNone/>
            </a:pPr>
            <a:endParaRPr lang="es-ES" sz="2200" dirty="0" smtClean="0">
              <a:latin typeface="Americana T." pitchFamily="2" charset="0"/>
            </a:endParaRPr>
          </a:p>
          <a:p>
            <a:pPr algn="just"/>
            <a:r>
              <a:rPr lang="es-ES" sz="2200" dirty="0" smtClean="0">
                <a:latin typeface="Americana T." pitchFamily="2" charset="0"/>
              </a:rPr>
              <a:t>Entorno: es el ambiente en el que se mueve la sociedad y por ende la empresa.</a:t>
            </a:r>
          </a:p>
          <a:p>
            <a:pPr algn="just">
              <a:buNone/>
            </a:pPr>
            <a:r>
              <a:rPr lang="es-ES" sz="2200" dirty="0" smtClean="0">
                <a:latin typeface="Americana T." pitchFamily="2" charset="0"/>
              </a:rPr>
              <a:t> </a:t>
            </a:r>
          </a:p>
          <a:p>
            <a:pPr algn="just"/>
            <a:r>
              <a:rPr lang="es-ES" sz="2200" dirty="0" smtClean="0">
                <a:latin typeface="Americana T." pitchFamily="2" charset="0"/>
              </a:rPr>
              <a:t>Se puede subdividir el entorno en: </a:t>
            </a:r>
          </a:p>
          <a:p>
            <a:pPr algn="just">
              <a:buFont typeface="Wingdings" pitchFamily="2" charset="2"/>
              <a:buChar char="Ø"/>
            </a:pPr>
            <a:r>
              <a:rPr lang="es-ES" sz="2200" b="1" dirty="0" smtClean="0">
                <a:latin typeface="Americana T." pitchFamily="2" charset="0"/>
              </a:rPr>
              <a:t>Entorno interno:</a:t>
            </a:r>
            <a:r>
              <a:rPr lang="es-ES" sz="2200" dirty="0" smtClean="0">
                <a:latin typeface="Americana T." pitchFamily="2" charset="0"/>
              </a:rPr>
              <a:t> aquellas tensiones del ambiente desarrolladas dentro de la misma empresa: Personal, infraestructura, tecnología utilizada…</a:t>
            </a:r>
          </a:p>
          <a:p>
            <a:pPr algn="just">
              <a:buNone/>
            </a:pPr>
            <a:endParaRPr lang="es-ES" sz="2200" dirty="0" smtClean="0">
              <a:latin typeface="Americana T." pitchFamily="2" charset="0"/>
            </a:endParaRPr>
          </a:p>
          <a:p>
            <a:pPr algn="just">
              <a:buFont typeface="Wingdings" pitchFamily="2" charset="2"/>
              <a:buChar char="Ø"/>
            </a:pPr>
            <a:r>
              <a:rPr lang="es-ES" sz="2200" b="1" dirty="0" smtClean="0">
                <a:latin typeface="Americana T." pitchFamily="2" charset="0"/>
              </a:rPr>
              <a:t>Entorno externo: </a:t>
            </a:r>
            <a:r>
              <a:rPr lang="es-ES" sz="2200" dirty="0" smtClean="0">
                <a:latin typeface="Americana T." pitchFamily="2" charset="0"/>
              </a:rPr>
              <a:t>las presiones que, desde los ambientes exteriores, sufre una sociedad: competencia, aspectos sociales, factores económicos y demás.</a:t>
            </a:r>
          </a:p>
          <a:p>
            <a:pPr algn="just"/>
            <a:endParaRPr lang="es-ES" sz="2200" dirty="0" smtClean="0">
              <a:latin typeface="Americana T." pitchFamily="2" charset="0"/>
            </a:endParaRPr>
          </a:p>
          <a:p>
            <a:pPr algn="just"/>
            <a:endParaRPr lang="es-ES" sz="2200" dirty="0" smtClean="0">
              <a:solidFill>
                <a:srgbClr val="3333FF"/>
              </a:solidFill>
              <a:latin typeface="Americana T." pitchFamily="2" charset="0"/>
              <a:cs typeface="Times New Roman" pitchFamily="18" charset="0"/>
            </a:endParaRPr>
          </a:p>
          <a:p>
            <a:pPr algn="just"/>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eaLnBrk="1" hangingPunct="1">
              <a:buFont typeface="Wingdings" pitchFamily="2" charset="2"/>
              <a:buNone/>
            </a:pPr>
            <a:endParaRPr lang="es-ES" sz="2200"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51920" y="197768"/>
            <a:ext cx="4834880" cy="1143000"/>
          </a:xfrm>
        </p:spPr>
        <p:txBody>
          <a:bodyPr>
            <a:normAutofit/>
          </a:bodyPr>
          <a:lstStyle/>
          <a:p>
            <a:pPr algn="ctr"/>
            <a:r>
              <a:rPr lang="es-ES" sz="4000" b="1" dirty="0" smtClean="0">
                <a:latin typeface="Americana T." pitchFamily="2" charset="0"/>
              </a:rPr>
              <a:t>¿Qué es el entorno?</a:t>
            </a:r>
          </a:p>
        </p:txBody>
      </p:sp>
      <p:sp>
        <p:nvSpPr>
          <p:cNvPr id="4099" name="Rectangle 3"/>
          <p:cNvSpPr>
            <a:spLocks noGrp="1" noChangeArrowheads="1"/>
          </p:cNvSpPr>
          <p:nvPr>
            <p:ph idx="1"/>
          </p:nvPr>
        </p:nvSpPr>
        <p:spPr>
          <a:xfrm>
            <a:off x="323528" y="1556792"/>
            <a:ext cx="8280920" cy="5040560"/>
          </a:xfrm>
        </p:spPr>
        <p:txBody>
          <a:bodyPr>
            <a:normAutofit/>
          </a:bodyPr>
          <a:lstStyle/>
          <a:p>
            <a:pPr algn="just"/>
            <a:r>
              <a:rPr lang="es-ES" sz="2200" dirty="0" smtClean="0">
                <a:latin typeface="Americana T." pitchFamily="2" charset="0"/>
              </a:rPr>
              <a:t>El entorno se puede dividir en tres grupos:</a:t>
            </a:r>
          </a:p>
          <a:p>
            <a:pPr algn="just">
              <a:buNone/>
            </a:pPr>
            <a:endParaRPr lang="es-ES" sz="2200" dirty="0" smtClean="0">
              <a:latin typeface="Americana T." pitchFamily="2" charset="0"/>
            </a:endParaRPr>
          </a:p>
          <a:p>
            <a:pPr algn="just">
              <a:buFont typeface="Wingdings" pitchFamily="2" charset="2"/>
              <a:buChar char="Ø"/>
            </a:pPr>
            <a:r>
              <a:rPr lang="es-ES" sz="2200" b="1" dirty="0" smtClean="0">
                <a:latin typeface="Americana T." pitchFamily="2" charset="0"/>
              </a:rPr>
              <a:t>Factores incontrolables: </a:t>
            </a:r>
            <a:r>
              <a:rPr lang="es-ES" sz="2200" dirty="0" smtClean="0">
                <a:latin typeface="Americana T." pitchFamily="2" charset="0"/>
              </a:rPr>
              <a:t>sobre los cuales la empresa no puede hacer otra cosa que tomar conciencia de su existencia. El entorno de la empresa: leyes, factores políticos, económicos, demográficos…</a:t>
            </a:r>
          </a:p>
          <a:p>
            <a:pPr algn="just">
              <a:buFont typeface="Wingdings" pitchFamily="2" charset="2"/>
              <a:buChar char="Ø"/>
            </a:pPr>
            <a:r>
              <a:rPr lang="es-ES" sz="2200" b="1" dirty="0" smtClean="0">
                <a:latin typeface="Americana T." pitchFamily="2" charset="0"/>
              </a:rPr>
              <a:t>Factores semicontrolables: </a:t>
            </a:r>
            <a:r>
              <a:rPr lang="es-ES" sz="2200" dirty="0" smtClean="0">
                <a:latin typeface="Americana T." pitchFamily="2" charset="0"/>
              </a:rPr>
              <a:t>sobre los que </a:t>
            </a:r>
            <a:r>
              <a:rPr lang="es-ES" sz="2200" u="sng" dirty="0" smtClean="0">
                <a:latin typeface="Americana T." pitchFamily="2" charset="0"/>
              </a:rPr>
              <a:t>la empresa (al interior)</a:t>
            </a:r>
            <a:r>
              <a:rPr lang="es-ES" sz="2200" dirty="0" smtClean="0">
                <a:latin typeface="Americana T." pitchFamily="2" charset="0"/>
              </a:rPr>
              <a:t> puede, de alguna manera, incidir según su naturaleza.</a:t>
            </a:r>
          </a:p>
          <a:p>
            <a:pPr algn="just">
              <a:buNone/>
            </a:pPr>
            <a:r>
              <a:rPr lang="es-ES" sz="2200" dirty="0" smtClean="0">
                <a:latin typeface="Americana T." pitchFamily="2" charset="0"/>
              </a:rPr>
              <a:t>    Estructura empresarial, Instalaciones técnicas, recursos financieros y humanos, tecnología</a:t>
            </a:r>
          </a:p>
          <a:p>
            <a:pPr algn="just">
              <a:buFont typeface="Wingdings" pitchFamily="2" charset="2"/>
              <a:buChar char="Ø"/>
            </a:pPr>
            <a:r>
              <a:rPr lang="es-ES" sz="2200" b="1" dirty="0" smtClean="0">
                <a:latin typeface="Americana T." pitchFamily="2" charset="0"/>
              </a:rPr>
              <a:t>Factores controlables: </a:t>
            </a:r>
            <a:r>
              <a:rPr lang="es-ES" sz="2200" dirty="0" smtClean="0">
                <a:latin typeface="Americana T." pitchFamily="2" charset="0"/>
              </a:rPr>
              <a:t>sobre los que la empresa ejerce un definitivo y absoluto control. Las variables de Marketing (4P’s)</a:t>
            </a:r>
          </a:p>
          <a:p>
            <a:pPr algn="just">
              <a:buNone/>
            </a:pPr>
            <a:endParaRPr lang="es-ES" sz="2200" dirty="0" smtClean="0">
              <a:latin typeface="Americana T." pitchFamily="2" charset="0"/>
            </a:endParaRPr>
          </a:p>
          <a:p>
            <a:pPr algn="just"/>
            <a:endParaRPr lang="es-ES" sz="2200" dirty="0" smtClean="0">
              <a:solidFill>
                <a:srgbClr val="3333FF"/>
              </a:solidFill>
              <a:latin typeface="Americana T." pitchFamily="2" charset="0"/>
              <a:cs typeface="Times New Roman" pitchFamily="18" charset="0"/>
            </a:endParaRPr>
          </a:p>
          <a:p>
            <a:pPr algn="just"/>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eaLnBrk="1" hangingPunct="1">
              <a:buFont typeface="Wingdings" pitchFamily="2" charset="2"/>
              <a:buNone/>
            </a:pPr>
            <a:endParaRPr lang="es-ES" sz="2200"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rrowheads="1"/>
          </p:cNvSpPr>
          <p:nvPr>
            <p:ph type="title"/>
          </p:nvPr>
        </p:nvSpPr>
        <p:spPr>
          <a:xfrm>
            <a:off x="1815008" y="1268760"/>
            <a:ext cx="5493296" cy="1143000"/>
          </a:xfrm>
        </p:spPr>
        <p:txBody>
          <a:bodyPr/>
          <a:lstStyle/>
          <a:p>
            <a:pPr algn="ctr" eaLnBrk="1" hangingPunct="1">
              <a:defRPr/>
            </a:pPr>
            <a:r>
              <a:rPr lang="es-ES" sz="4000" dirty="0">
                <a:latin typeface="Americana T." pitchFamily="2" charset="0"/>
              </a:rPr>
              <a:t>E</a:t>
            </a:r>
            <a:r>
              <a:rPr lang="es-ES" sz="4000" dirty="0" smtClean="0">
                <a:latin typeface="Americana T." pitchFamily="2" charset="0"/>
              </a:rPr>
              <a:t>tapa de mercados</a:t>
            </a:r>
            <a:endParaRPr lang="es-ES" sz="4000" dirty="0" smtClean="0">
              <a:latin typeface="Americana T." pitchFamily="2" charset="0"/>
            </a:endParaRPr>
          </a:p>
        </p:txBody>
      </p:sp>
      <p:sp>
        <p:nvSpPr>
          <p:cNvPr id="129030" name="Rectangle 3"/>
          <p:cNvSpPr>
            <a:spLocks noChangeArrowheads="1"/>
          </p:cNvSpPr>
          <p:nvPr/>
        </p:nvSpPr>
        <p:spPr bwMode="auto">
          <a:xfrm>
            <a:off x="611560" y="2505326"/>
            <a:ext cx="7559675" cy="3587970"/>
          </a:xfrm>
          <a:prstGeom prst="rect">
            <a:avLst/>
          </a:prstGeom>
          <a:noFill/>
          <a:ln w="9525">
            <a:noFill/>
            <a:miter lim="800000"/>
            <a:headEnd/>
            <a:tailEnd/>
          </a:ln>
        </p:spPr>
        <p:txBody>
          <a:bodyPr anchor="ctr">
            <a:spAutoFit/>
          </a:bodyPr>
          <a:lstStyle/>
          <a:p>
            <a:pPr algn="just">
              <a:lnSpc>
                <a:spcPct val="150000"/>
              </a:lnSpc>
            </a:pPr>
            <a:r>
              <a:rPr lang="es-ES_tradnl" sz="2200" b="0" dirty="0">
                <a:latin typeface="Americana T." pitchFamily="2" charset="0"/>
              </a:rPr>
              <a:t>Esta sección esta designada para </a:t>
            </a:r>
            <a:r>
              <a:rPr lang="es-ES_tradnl" sz="2200" b="0" u="sng" dirty="0">
                <a:latin typeface="Americana T." pitchFamily="2" charset="0"/>
              </a:rPr>
              <a:t>proveer bastante información </a:t>
            </a:r>
            <a:r>
              <a:rPr lang="es-ES_tradnl" sz="2200" u="sng" dirty="0">
                <a:latin typeface="Americana T." pitchFamily="2" charset="0"/>
              </a:rPr>
              <a:t>para convencer a inversores, socios u otros lectores que el negocio</a:t>
            </a:r>
            <a:r>
              <a:rPr lang="es-ES_tradnl" sz="2200" dirty="0">
                <a:latin typeface="Americana T." pitchFamily="2" charset="0"/>
              </a:rPr>
              <a:t> tiene bastantes clientes en una industria en crecimiento y que puede captar parte del mercado</a:t>
            </a:r>
            <a:r>
              <a:rPr lang="es-ES_tradnl" sz="2200" b="0" dirty="0">
                <a:latin typeface="Americana T." pitchFamily="2" charset="0"/>
              </a:rPr>
              <a:t>. Es una de las partes mas importantes del plan, teniendo en cuenta el tamaño del mercado y su evolución requiere investigación.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012305" y="116036"/>
            <a:ext cx="7312223" cy="1728788"/>
          </a:xfrm>
        </p:spPr>
        <p:txBody>
          <a:bodyPr>
            <a:normAutofit/>
          </a:bodyPr>
          <a:lstStyle/>
          <a:p>
            <a:pPr algn="ctr"/>
            <a:r>
              <a:rPr lang="es-CO" sz="4000" dirty="0" smtClean="0">
                <a:latin typeface="Americana T." pitchFamily="2" charset="0"/>
              </a:rPr>
              <a:t>I. Fuerzas Macro </a:t>
            </a:r>
            <a:r>
              <a:rPr lang="es-CO" sz="4000" dirty="0" smtClean="0">
                <a:latin typeface="Americana T." pitchFamily="2" charset="0"/>
              </a:rPr>
              <a:t/>
            </a:r>
            <a:br>
              <a:rPr lang="es-CO" sz="4000" dirty="0" smtClean="0">
                <a:latin typeface="Americana T." pitchFamily="2" charset="0"/>
              </a:rPr>
            </a:br>
            <a:r>
              <a:rPr lang="es-CO" sz="4000" dirty="0" smtClean="0">
                <a:latin typeface="Americana T." pitchFamily="2" charset="0"/>
              </a:rPr>
              <a:t>del </a:t>
            </a:r>
            <a:r>
              <a:rPr lang="es-CO" sz="4000" b="1" dirty="0" smtClean="0">
                <a:latin typeface="Americana T." pitchFamily="2" charset="0"/>
              </a:rPr>
              <a:t>entorno</a:t>
            </a:r>
            <a:r>
              <a:rPr lang="es-CO" sz="4000" dirty="0" smtClean="0">
                <a:latin typeface="Americana T." pitchFamily="2" charset="0"/>
              </a:rPr>
              <a:t> de los negocios </a:t>
            </a:r>
            <a:endParaRPr lang="es-CO" sz="4000" dirty="0">
              <a:latin typeface="Americana T." pitchFamily="2" charset="0"/>
            </a:endParaRPr>
          </a:p>
        </p:txBody>
      </p:sp>
      <p:sp>
        <p:nvSpPr>
          <p:cNvPr id="3" name="2 Subtítulo"/>
          <p:cNvSpPr>
            <a:spLocks noGrp="1"/>
          </p:cNvSpPr>
          <p:nvPr>
            <p:ph type="subTitle" idx="4294967295"/>
          </p:nvPr>
        </p:nvSpPr>
        <p:spPr>
          <a:xfrm>
            <a:off x="251520" y="1988840"/>
            <a:ext cx="8642350" cy="4897437"/>
          </a:xfrm>
        </p:spPr>
        <p:txBody>
          <a:bodyPr>
            <a:normAutofit/>
          </a:bodyPr>
          <a:lstStyle/>
          <a:p>
            <a:pPr algn="just"/>
            <a:r>
              <a:rPr lang="es-CO" sz="2200" b="1" u="sng" dirty="0" smtClean="0">
                <a:latin typeface="Americana T." pitchFamily="2" charset="0"/>
              </a:rPr>
              <a:t>Influencias macro</a:t>
            </a:r>
            <a:r>
              <a:rPr lang="es-CO" sz="2200" b="1" dirty="0" smtClean="0">
                <a:latin typeface="Americana T." pitchFamily="2" charset="0"/>
              </a:rPr>
              <a:t>  </a:t>
            </a:r>
            <a:r>
              <a:rPr lang="es-CO" sz="2200" dirty="0" smtClean="0">
                <a:latin typeface="Americana T." pitchFamily="2" charset="0"/>
              </a:rPr>
              <a:t>se les ha llamado así por que </a:t>
            </a:r>
            <a:r>
              <a:rPr lang="es-CO" sz="2200" u="sng" dirty="0" smtClean="0">
                <a:latin typeface="Americana T." pitchFamily="2" charset="0"/>
              </a:rPr>
              <a:t>repercuten sobre todas las empresas</a:t>
            </a:r>
          </a:p>
          <a:p>
            <a:pPr algn="just"/>
            <a:endParaRPr lang="es-CO" sz="2200" dirty="0" smtClean="0">
              <a:latin typeface="Americana T." pitchFamily="2" charset="0"/>
            </a:endParaRPr>
          </a:p>
          <a:p>
            <a:pPr algn="just"/>
            <a:r>
              <a:rPr lang="es-CO" sz="2200" dirty="0" smtClean="0">
                <a:latin typeface="Americana T." pitchFamily="2" charset="0"/>
              </a:rPr>
              <a:t>las variables macro claves para definir las principales oportunidades y amenazas futuras son:</a:t>
            </a:r>
          </a:p>
          <a:p>
            <a:pPr algn="just"/>
            <a:endParaRPr lang="es-CO" sz="2200" dirty="0" smtClean="0">
              <a:latin typeface="Americana T." pitchFamily="2" charset="0"/>
            </a:endParaRPr>
          </a:p>
          <a:p>
            <a:pPr marL="514350" indent="-514350" algn="just">
              <a:buFont typeface="+mj-lt"/>
              <a:buAutoNum type="arabicPeriod"/>
            </a:pPr>
            <a:r>
              <a:rPr lang="es-CO" sz="2200" dirty="0" smtClean="0">
                <a:latin typeface="Americana T." pitchFamily="2" charset="0"/>
              </a:rPr>
              <a:t>Fuerzas económicas</a:t>
            </a:r>
          </a:p>
          <a:p>
            <a:pPr marL="514350" indent="-514350" algn="just">
              <a:buFont typeface="+mj-lt"/>
              <a:buAutoNum type="arabicPeriod"/>
            </a:pPr>
            <a:r>
              <a:rPr lang="es-CO" sz="2200" dirty="0" smtClean="0">
                <a:latin typeface="Americana T." pitchFamily="2" charset="0"/>
              </a:rPr>
              <a:t>Fuerzas sociales, culturales, geográficas y demográficas</a:t>
            </a:r>
          </a:p>
          <a:p>
            <a:pPr marL="514350" indent="-514350" algn="just">
              <a:buFont typeface="+mj-lt"/>
              <a:buAutoNum type="arabicPeriod"/>
            </a:pPr>
            <a:r>
              <a:rPr lang="es-CO" sz="2200" dirty="0" smtClean="0">
                <a:latin typeface="Americana T." pitchFamily="2" charset="0"/>
              </a:rPr>
              <a:t>Fuerzas políticas, jurídicas y gubernamentales</a:t>
            </a:r>
          </a:p>
          <a:p>
            <a:pPr marL="514350" indent="-514350" algn="just">
              <a:buFont typeface="+mj-lt"/>
              <a:buAutoNum type="arabicPeriod"/>
            </a:pPr>
            <a:r>
              <a:rPr lang="es-CO" sz="2200" dirty="0" smtClean="0">
                <a:latin typeface="Americana T." pitchFamily="2" charset="0"/>
              </a:rPr>
              <a:t>Fuerzas competitivas.</a:t>
            </a:r>
          </a:p>
          <a:p>
            <a:pPr marL="514350" indent="-514350" algn="just">
              <a:buFont typeface="+mj-lt"/>
              <a:buAutoNum type="arabicPeriod"/>
            </a:pPr>
            <a:r>
              <a:rPr lang="es-CO" sz="2200" dirty="0" smtClean="0">
                <a:latin typeface="Americana T." pitchFamily="2" charset="0"/>
              </a:rPr>
              <a:t>Fuerzas tecnológicas.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1371600"/>
            <a:ext cx="7851775" cy="1828800"/>
          </a:xfrm>
        </p:spPr>
        <p:txBody>
          <a:bodyPr/>
          <a:lstStyle/>
          <a:p>
            <a:r>
              <a:rPr lang="es-CO" dirty="0" smtClean="0"/>
              <a:t> </a:t>
            </a:r>
            <a:endParaRPr lang="es-CO" dirty="0"/>
          </a:p>
        </p:txBody>
      </p:sp>
      <p:sp>
        <p:nvSpPr>
          <p:cNvPr id="4" name="3 Subtítulo"/>
          <p:cNvSpPr>
            <a:spLocks noGrp="1"/>
          </p:cNvSpPr>
          <p:nvPr>
            <p:ph type="subTitle" idx="4294967295"/>
          </p:nvPr>
        </p:nvSpPr>
        <p:spPr>
          <a:xfrm>
            <a:off x="72008" y="1556445"/>
            <a:ext cx="8748464" cy="2880667"/>
          </a:xfrm>
        </p:spPr>
        <p:txBody>
          <a:bodyPr>
            <a:normAutofit/>
          </a:bodyPr>
          <a:lstStyle/>
          <a:p>
            <a:pPr algn="just"/>
            <a:r>
              <a:rPr lang="es-CO" sz="2200" b="1" u="sng" dirty="0" smtClean="0">
                <a:latin typeface="Americana T." pitchFamily="2" charset="0"/>
              </a:rPr>
              <a:t>Influencias micro </a:t>
            </a:r>
            <a:r>
              <a:rPr lang="es-CO" sz="2200" dirty="0" smtClean="0">
                <a:latin typeface="Americana T." pitchFamily="2" charset="0"/>
              </a:rPr>
              <a:t>  reciben este nombre porque afecta a </a:t>
            </a:r>
            <a:r>
              <a:rPr lang="es-CO" sz="2200" u="sng" dirty="0" smtClean="0">
                <a:latin typeface="Americana T." pitchFamily="2" charset="0"/>
              </a:rPr>
              <a:t>una empresa en particular </a:t>
            </a:r>
            <a:r>
              <a:rPr lang="es-CO" sz="2200" dirty="0" smtClean="0">
                <a:latin typeface="Americana T." pitchFamily="2" charset="0"/>
              </a:rPr>
              <a:t>y son</a:t>
            </a:r>
            <a:r>
              <a:rPr lang="es-CO" sz="2200" dirty="0" smtClean="0">
                <a:latin typeface="Americana T." pitchFamily="2" charset="0"/>
              </a:rPr>
              <a:t>:</a:t>
            </a:r>
            <a:endParaRPr lang="es-CO" sz="2200" dirty="0" smtClean="0">
              <a:latin typeface="Americana T." pitchFamily="2" charset="0"/>
            </a:endParaRPr>
          </a:p>
          <a:p>
            <a:pPr algn="just"/>
            <a:r>
              <a:rPr lang="es-CO" sz="2200" u="sng" dirty="0" smtClean="0">
                <a:latin typeface="Americana T." pitchFamily="2" charset="0"/>
              </a:rPr>
              <a:t>los proveedores</a:t>
            </a:r>
          </a:p>
          <a:p>
            <a:pPr algn="just"/>
            <a:r>
              <a:rPr lang="es-CO" sz="2200" u="sng" dirty="0" smtClean="0">
                <a:latin typeface="Americana T." pitchFamily="2" charset="0"/>
              </a:rPr>
              <a:t>los intermediarios de marketing: </a:t>
            </a:r>
            <a:r>
              <a:rPr lang="es-CO" sz="2200" dirty="0" smtClean="0">
                <a:latin typeface="Americana T." pitchFamily="2" charset="0"/>
              </a:rPr>
              <a:t>operan entre la compañía y sus mercados ejemplo mayoristas, detallistas, transportadores, almacenamiento, logística…</a:t>
            </a:r>
          </a:p>
          <a:p>
            <a:pPr algn="just"/>
            <a:r>
              <a:rPr lang="es-CO" sz="2200" u="sng" dirty="0" smtClean="0">
                <a:latin typeface="Americana T." pitchFamily="2" charset="0"/>
              </a:rPr>
              <a:t>los clientes</a:t>
            </a:r>
          </a:p>
          <a:p>
            <a:endParaRPr lang="es-CO" sz="2200" dirty="0">
              <a:latin typeface="Americana T." pitchFamily="2" charset="0"/>
            </a:endParaRPr>
          </a:p>
        </p:txBody>
      </p:sp>
      <p:pic>
        <p:nvPicPr>
          <p:cNvPr id="22530" name="Picture 2" descr="http://www.epe.santafe.gov.ar/uploads/RTEmagicC_Proveedores.jpg"/>
          <p:cNvPicPr>
            <a:picLocks noChangeAspect="1" noChangeArrowheads="1"/>
          </p:cNvPicPr>
          <p:nvPr/>
        </p:nvPicPr>
        <p:blipFill>
          <a:blip r:embed="rId2" cstate="print"/>
          <a:srcRect/>
          <a:stretch>
            <a:fillRect/>
          </a:stretch>
        </p:blipFill>
        <p:spPr bwMode="auto">
          <a:xfrm>
            <a:off x="323528" y="4581128"/>
            <a:ext cx="2400267" cy="1800200"/>
          </a:xfrm>
          <a:prstGeom prst="rect">
            <a:avLst/>
          </a:prstGeom>
          <a:noFill/>
        </p:spPr>
      </p:pic>
      <p:pic>
        <p:nvPicPr>
          <p:cNvPr id="22532" name="Picture 4" descr="http://t3.gstatic.com/images?q=tbn:ANd9GcTWpavAnlrxKxw42qOdwmlKZB9gdVDBU74jhTmPMNJycVfDi3OlVXEWQqeyCg"/>
          <p:cNvPicPr>
            <a:picLocks noChangeAspect="1" noChangeArrowheads="1"/>
          </p:cNvPicPr>
          <p:nvPr/>
        </p:nvPicPr>
        <p:blipFill>
          <a:blip r:embed="rId3" cstate="print"/>
          <a:srcRect/>
          <a:stretch>
            <a:fillRect/>
          </a:stretch>
        </p:blipFill>
        <p:spPr bwMode="auto">
          <a:xfrm>
            <a:off x="6057642" y="4581128"/>
            <a:ext cx="2690822" cy="1800200"/>
          </a:xfrm>
          <a:prstGeom prst="rect">
            <a:avLst/>
          </a:prstGeom>
          <a:noFill/>
        </p:spPr>
      </p:pic>
      <p:pic>
        <p:nvPicPr>
          <p:cNvPr id="22534" name="Picture 6" descr="http://t0.gstatic.com/images?q=tbn:ANd9GcRqJOwGTPPPAMEKunRB5uP1dWagUFjxgpJiHZBX1mUGA62l2Mrp"/>
          <p:cNvPicPr>
            <a:picLocks noChangeAspect="1" noChangeArrowheads="1"/>
          </p:cNvPicPr>
          <p:nvPr/>
        </p:nvPicPr>
        <p:blipFill>
          <a:blip r:embed="rId4" cstate="print"/>
          <a:srcRect/>
          <a:stretch>
            <a:fillRect/>
          </a:stretch>
        </p:blipFill>
        <p:spPr bwMode="auto">
          <a:xfrm>
            <a:off x="3059832" y="4581128"/>
            <a:ext cx="2628900" cy="1733551"/>
          </a:xfrm>
          <a:prstGeom prst="rect">
            <a:avLst/>
          </a:prstGeom>
          <a:noFill/>
        </p:spPr>
      </p:pic>
      <p:sp>
        <p:nvSpPr>
          <p:cNvPr id="7" name="1 Título"/>
          <p:cNvSpPr txBox="1">
            <a:spLocks/>
          </p:cNvSpPr>
          <p:nvPr/>
        </p:nvSpPr>
        <p:spPr bwMode="auto">
          <a:xfrm>
            <a:off x="2228329" y="-171400"/>
            <a:ext cx="7312223"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sz="4000" dirty="0" smtClean="0">
                <a:latin typeface="Americana T." pitchFamily="2" charset="0"/>
              </a:rPr>
              <a:t>II. Fuerzas Micro </a:t>
            </a:r>
            <a:br>
              <a:rPr lang="es-CO" sz="4000" dirty="0" smtClean="0">
                <a:latin typeface="Americana T." pitchFamily="2" charset="0"/>
              </a:rPr>
            </a:br>
            <a:r>
              <a:rPr lang="es-CO" sz="4000" dirty="0" smtClean="0">
                <a:latin typeface="Americana T." pitchFamily="2" charset="0"/>
              </a:rPr>
              <a:t>del </a:t>
            </a:r>
            <a:r>
              <a:rPr lang="es-CO" sz="4000" b="1" dirty="0" smtClean="0">
                <a:latin typeface="Americana T." pitchFamily="2" charset="0"/>
              </a:rPr>
              <a:t>entorno</a:t>
            </a:r>
            <a:r>
              <a:rPr lang="es-CO" sz="4000" dirty="0" smtClean="0">
                <a:latin typeface="Americana T." pitchFamily="2" charset="0"/>
              </a:rPr>
              <a:t> de los negocios </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0665" y="764704"/>
            <a:ext cx="7851775" cy="865188"/>
          </a:xfrm>
        </p:spPr>
        <p:txBody>
          <a:bodyPr>
            <a:normAutofit fontScale="90000"/>
          </a:bodyPr>
          <a:lstStyle/>
          <a:p>
            <a:pPr algn="ctr"/>
            <a:r>
              <a:rPr lang="es-ES" dirty="0" smtClean="0">
                <a:latin typeface="Americana T." pitchFamily="2" charset="0"/>
              </a:rPr>
              <a:t/>
            </a:r>
            <a:br>
              <a:rPr lang="es-ES" dirty="0" smtClean="0">
                <a:latin typeface="Americana T." pitchFamily="2" charset="0"/>
              </a:rPr>
            </a:br>
            <a:r>
              <a:rPr lang="es-ES" dirty="0" smtClean="0">
                <a:latin typeface="Americana T." pitchFamily="2" charset="0"/>
              </a:rPr>
              <a:t>Fuerzas Macro:</a:t>
            </a:r>
            <a:br>
              <a:rPr lang="es-ES" dirty="0" smtClean="0">
                <a:latin typeface="Americana T." pitchFamily="2" charset="0"/>
              </a:rPr>
            </a:br>
            <a:r>
              <a:rPr lang="es-ES" dirty="0" smtClean="0">
                <a:latin typeface="Americana T." pitchFamily="2" charset="0"/>
              </a:rPr>
              <a:t>1- Condiciones económicas</a:t>
            </a:r>
            <a:endParaRPr lang="es-ES" dirty="0">
              <a:latin typeface="Americana T." pitchFamily="2" charset="0"/>
            </a:endParaRPr>
          </a:p>
        </p:txBody>
      </p:sp>
      <p:sp>
        <p:nvSpPr>
          <p:cNvPr id="3" name="2 Subtítulo"/>
          <p:cNvSpPr>
            <a:spLocks noGrp="1"/>
          </p:cNvSpPr>
          <p:nvPr>
            <p:ph type="subTitle" idx="4294967295"/>
          </p:nvPr>
        </p:nvSpPr>
        <p:spPr>
          <a:xfrm>
            <a:off x="144908" y="2277888"/>
            <a:ext cx="8891588" cy="4535488"/>
          </a:xfrm>
        </p:spPr>
        <p:txBody>
          <a:bodyPr>
            <a:normAutofit fontScale="85000" lnSpcReduction="20000"/>
          </a:bodyPr>
          <a:lstStyle/>
          <a:p>
            <a:pPr algn="ctr"/>
            <a:r>
              <a:rPr lang="es-ES" b="1" u="sng" dirty="0" smtClean="0">
                <a:latin typeface="Americana T." pitchFamily="2" charset="0"/>
              </a:rPr>
              <a:t>ETAPAS DEL CICLO ECONÓMICO</a:t>
            </a:r>
            <a:endParaRPr lang="es-ES" sz="3100" b="1" u="sng" dirty="0" smtClean="0">
              <a:latin typeface="Americana T." pitchFamily="2" charset="0"/>
            </a:endParaRPr>
          </a:p>
          <a:p>
            <a:pPr algn="just"/>
            <a:r>
              <a:rPr lang="es-ES" sz="2600" dirty="0" smtClean="0">
                <a:latin typeface="Americana T." pitchFamily="2" charset="0"/>
              </a:rPr>
              <a:t>Los directores de proyectos necesitan conocer en qué etapa del ciclo económico se encuentra en la actualidad la economía, por su gran repercusión sobre este. El ciclo económico tradicional pasa a través de cuatro etapas: </a:t>
            </a:r>
            <a:r>
              <a:rPr lang="es-ES" sz="2600" b="1" u="sng" dirty="0" smtClean="0">
                <a:latin typeface="Americana T." pitchFamily="2" charset="0"/>
              </a:rPr>
              <a:t>prosperidad, recesión, depresión y recuperación </a:t>
            </a:r>
          </a:p>
          <a:p>
            <a:pPr algn="just"/>
            <a:endParaRPr lang="es-ES" sz="2600" dirty="0" smtClean="0">
              <a:latin typeface="Americana T." pitchFamily="2" charset="0"/>
            </a:endParaRPr>
          </a:p>
          <a:p>
            <a:pPr algn="just"/>
            <a:r>
              <a:rPr lang="es-ES" sz="2600" u="sng" dirty="0" smtClean="0">
                <a:latin typeface="Americana T." pitchFamily="2" charset="0"/>
              </a:rPr>
              <a:t>La prosperidad </a:t>
            </a:r>
            <a:r>
              <a:rPr lang="es-ES" sz="2600" dirty="0" smtClean="0">
                <a:latin typeface="Americana T." pitchFamily="2" charset="0"/>
              </a:rPr>
              <a:t>es un periodo de crecimiento. </a:t>
            </a:r>
            <a:r>
              <a:rPr lang="es-ES" sz="2600" u="sng" dirty="0" smtClean="0">
                <a:latin typeface="Americana T." pitchFamily="2" charset="0"/>
              </a:rPr>
              <a:t>La recesión </a:t>
            </a:r>
            <a:r>
              <a:rPr lang="es-ES" sz="2600" dirty="0" smtClean="0">
                <a:latin typeface="Americana T." pitchFamily="2" charset="0"/>
              </a:rPr>
              <a:t>es un periodo de economías para los consumidores y las empresas</a:t>
            </a:r>
            <a:r>
              <a:rPr lang="es-ES" sz="2600" u="sng" dirty="0" smtClean="0">
                <a:latin typeface="Americana T." pitchFamily="2" charset="0"/>
              </a:rPr>
              <a:t>. La recuperación</a:t>
            </a:r>
            <a:r>
              <a:rPr lang="es-ES" sz="2600" dirty="0" smtClean="0">
                <a:latin typeface="Americana T." pitchFamily="2" charset="0"/>
              </a:rPr>
              <a:t> encuentra a la economía moviéndose desde la recesión hacia la prosperidad y en </a:t>
            </a:r>
            <a:r>
              <a:rPr lang="es-ES" sz="2600" u="sng" dirty="0" smtClean="0">
                <a:latin typeface="Americana T." pitchFamily="2" charset="0"/>
              </a:rPr>
              <a:t>la depresión </a:t>
            </a:r>
            <a:r>
              <a:rPr lang="es-ES" sz="2600" dirty="0" smtClean="0">
                <a:latin typeface="Americana T." pitchFamily="2" charset="0"/>
              </a:rPr>
              <a:t>es la que sigue inmediatamente a la crisis. En este período se interrumpe en lo fundamental la caída de la producción, que queda estancada en el nivel alcanzado al final de la crisis.</a:t>
            </a:r>
          </a:p>
          <a:p>
            <a:pPr algn="just"/>
            <a:endParaRPr lang="es-ES" dirty="0" smtClean="0">
              <a:latin typeface="Americana T." pitchFamily="2" charset="0"/>
            </a:endParaRPr>
          </a:p>
          <a:p>
            <a:pPr algn="just">
              <a:buNone/>
            </a:pPr>
            <a:endParaRPr lang="es-ES" dirty="0">
              <a:latin typeface="Americana T." pitchFamily="2"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03920674"/>
              </p:ext>
            </p:extLst>
          </p:nvPr>
        </p:nvGraphicFramePr>
        <p:xfrm>
          <a:off x="1619672" y="21733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568342" y="1352962"/>
            <a:ext cx="6244018" cy="707886"/>
          </a:xfrm>
          <a:prstGeom prst="rect">
            <a:avLst/>
          </a:prstGeom>
        </p:spPr>
        <p:txBody>
          <a:bodyPr wrap="none">
            <a:spAutoFit/>
          </a:bodyPr>
          <a:lstStyle/>
          <a:p>
            <a:pPr algn="ctr"/>
            <a:r>
              <a:rPr lang="es-ES" sz="4000" dirty="0">
                <a:latin typeface="Americana T." pitchFamily="2" charset="0"/>
              </a:rPr>
              <a:t>E</a:t>
            </a:r>
            <a:r>
              <a:rPr lang="es-ES" sz="4000" dirty="0" smtClean="0">
                <a:latin typeface="Americana T." pitchFamily="2" charset="0"/>
              </a:rPr>
              <a:t>tapas del ciclo económico</a:t>
            </a:r>
            <a:endParaRPr lang="es-ES" sz="4000" dirty="0" smtClean="0">
              <a:latin typeface="Americana T." pitchFamily="2"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2771800" y="836191"/>
            <a:ext cx="3600400" cy="936625"/>
          </a:xfrm>
        </p:spPr>
        <p:txBody>
          <a:bodyPr>
            <a:normAutofit/>
          </a:bodyPr>
          <a:lstStyle/>
          <a:p>
            <a:pPr algn="ctr"/>
            <a:r>
              <a:rPr lang="es-ES" sz="4000" dirty="0" smtClean="0">
                <a:latin typeface="Americana T." pitchFamily="2" charset="0"/>
              </a:rPr>
              <a:t>Inflación</a:t>
            </a:r>
            <a:endParaRPr lang="es-ES" sz="4000" dirty="0">
              <a:latin typeface="Americana T." pitchFamily="2" charset="0"/>
            </a:endParaRPr>
          </a:p>
        </p:txBody>
      </p:sp>
      <p:sp>
        <p:nvSpPr>
          <p:cNvPr id="3" name="2 Subtítulo"/>
          <p:cNvSpPr>
            <a:spLocks noGrp="1"/>
          </p:cNvSpPr>
          <p:nvPr>
            <p:ph type="subTitle" idx="4294967295"/>
          </p:nvPr>
        </p:nvSpPr>
        <p:spPr>
          <a:xfrm>
            <a:off x="323601" y="1629171"/>
            <a:ext cx="8424863" cy="5256213"/>
          </a:xfrm>
        </p:spPr>
        <p:txBody>
          <a:bodyPr>
            <a:normAutofit/>
          </a:bodyPr>
          <a:lstStyle/>
          <a:p>
            <a:pPr algn="just"/>
            <a:r>
              <a:rPr lang="es-ES" sz="2200" dirty="0" smtClean="0">
                <a:latin typeface="Americana T." pitchFamily="2" charset="0"/>
              </a:rPr>
              <a:t>La inflación es un aumento en los niveles de precios. Cuando  éstos  se  elevan a una tasa más rápida que el ingreso personal, disminuye  el poder adquisitivo del consumidor. En la actualidad, muchos países sufren los efectos de tasas de inflación en extremo altas. La Inflación Acumulada a Dic. 2011 fue de 3,73</a:t>
            </a:r>
          </a:p>
          <a:p>
            <a:pPr algn="ctr">
              <a:spcBef>
                <a:spcPct val="0"/>
              </a:spcBef>
              <a:buNone/>
            </a:pPr>
            <a:endParaRPr lang="es-ES" sz="2200" dirty="0" smtClean="0">
              <a:solidFill>
                <a:schemeClr val="tx2"/>
              </a:solidFill>
              <a:latin typeface="Americana T." pitchFamily="2" charset="0"/>
              <a:ea typeface="+mj-ea"/>
              <a:cs typeface="+mj-cs"/>
            </a:endParaRPr>
          </a:p>
          <a:p>
            <a:pPr algn="ctr">
              <a:spcBef>
                <a:spcPct val="0"/>
              </a:spcBef>
              <a:buNone/>
            </a:pPr>
            <a:r>
              <a:rPr lang="es-ES" sz="4000" dirty="0" smtClean="0">
                <a:latin typeface="Americana T." pitchFamily="2" charset="0"/>
                <a:ea typeface="+mj-ea"/>
                <a:cs typeface="+mj-cs"/>
              </a:rPr>
              <a:t>Tasas de interés</a:t>
            </a:r>
          </a:p>
          <a:p>
            <a:pPr algn="just"/>
            <a:r>
              <a:rPr lang="es-ES" sz="2200" dirty="0" smtClean="0">
                <a:latin typeface="Americana T." pitchFamily="2" charset="0"/>
              </a:rPr>
              <a:t>La tasa de interés es otro factor económico externo que  influye sobre los negocios Por ejemplo, cuando la tasa de interés es alta, los consumidores  tienen a obtenerse  de comprar  a largo plazo, como por ejemplo en la adquisición de viviendas. Las compras de los consumidores también se modifican si piensan que la tasa de interés aumentará o disminuirá</a:t>
            </a:r>
            <a:endParaRPr lang="es-ES" sz="2200" dirty="0">
              <a:latin typeface="Americana T." pitchFamily="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0665" y="980207"/>
            <a:ext cx="7851775" cy="936625"/>
          </a:xfrm>
        </p:spPr>
        <p:txBody>
          <a:bodyPr>
            <a:normAutofit/>
          </a:bodyPr>
          <a:lstStyle/>
          <a:p>
            <a:pPr algn="ctr"/>
            <a:r>
              <a:rPr lang="es-ES" sz="4000" dirty="0" smtClean="0">
                <a:latin typeface="Americana T." pitchFamily="2" charset="0"/>
              </a:rPr>
              <a:t>Inflación</a:t>
            </a:r>
            <a:endParaRPr lang="es-ES" sz="4000" dirty="0">
              <a:latin typeface="Americana T." pitchFamily="2" charset="0"/>
            </a:endParaRPr>
          </a:p>
        </p:txBody>
      </p:sp>
      <p:pic>
        <p:nvPicPr>
          <p:cNvPr id="48130" name="Picture 2"/>
          <p:cNvPicPr>
            <a:picLocks noChangeAspect="1" noChangeArrowheads="1"/>
          </p:cNvPicPr>
          <p:nvPr/>
        </p:nvPicPr>
        <p:blipFill>
          <a:blip r:embed="rId2" cstate="print"/>
          <a:srcRect/>
          <a:stretch>
            <a:fillRect/>
          </a:stretch>
        </p:blipFill>
        <p:spPr bwMode="auto">
          <a:xfrm>
            <a:off x="1056084" y="1828378"/>
            <a:ext cx="69723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44016" y="773832"/>
            <a:ext cx="7772400" cy="1143000"/>
          </a:xfrm>
          <a:noFill/>
          <a:ln>
            <a:noFill/>
          </a:ln>
        </p:spPr>
        <p:txBody>
          <a:bodyPr vert="horz" wrap="square" lIns="91440" tIns="45720" rIns="91440" bIns="45720" numCol="1" anchor="ctr" anchorCtr="0" compatLnSpc="1">
            <a:prstTxWarp prst="textNoShape">
              <a:avLst/>
            </a:prstTxWarp>
          </a:bodyPr>
          <a:lstStyle/>
          <a:p>
            <a:r>
              <a:rPr lang="es-ES" b="1" dirty="0">
                <a:latin typeface="Americana T." pitchFamily="2" charset="0"/>
              </a:rPr>
              <a:t>Empleo</a:t>
            </a:r>
          </a:p>
        </p:txBody>
      </p:sp>
      <p:pic>
        <p:nvPicPr>
          <p:cNvPr id="88066" name="Picture 2" descr="http://4.bp.blogspot.com/__cizwh0witk/S9xeKJt10gI/AAAAAAAACn4/Gz34Hmw9XKs/s1600/richardreid_374x450.jpg"/>
          <p:cNvPicPr>
            <a:picLocks noChangeAspect="1" noChangeArrowheads="1"/>
          </p:cNvPicPr>
          <p:nvPr/>
        </p:nvPicPr>
        <p:blipFill>
          <a:blip r:embed="rId2" cstate="print"/>
          <a:srcRect/>
          <a:stretch>
            <a:fillRect/>
          </a:stretch>
        </p:blipFill>
        <p:spPr bwMode="auto">
          <a:xfrm>
            <a:off x="2665834" y="1844824"/>
            <a:ext cx="3562350" cy="42862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08657" y="1196926"/>
            <a:ext cx="7851775" cy="1223962"/>
          </a:xfrm>
        </p:spPr>
        <p:txBody>
          <a:bodyPr>
            <a:normAutofit/>
          </a:bodyPr>
          <a:lstStyle/>
          <a:p>
            <a:pPr algn="ctr"/>
            <a:r>
              <a:rPr lang="es-CO" sz="4000" dirty="0" smtClean="0">
                <a:latin typeface="Americana T." pitchFamily="2" charset="0"/>
              </a:rPr>
              <a:t>Más fuerzas económicas</a:t>
            </a:r>
            <a:endParaRPr lang="es-CO" sz="4000" dirty="0">
              <a:latin typeface="Americana T." pitchFamily="2" charset="0"/>
            </a:endParaRPr>
          </a:p>
        </p:txBody>
      </p:sp>
      <p:sp>
        <p:nvSpPr>
          <p:cNvPr id="3" name="2 Subtítulo"/>
          <p:cNvSpPr>
            <a:spLocks noGrp="1"/>
          </p:cNvSpPr>
          <p:nvPr>
            <p:ph type="subTitle" idx="4294967295"/>
          </p:nvPr>
        </p:nvSpPr>
        <p:spPr>
          <a:xfrm>
            <a:off x="245442" y="2204045"/>
            <a:ext cx="7854950" cy="4105275"/>
          </a:xfrm>
        </p:spPr>
        <p:txBody>
          <a:bodyPr>
            <a:normAutofit fontScale="77500" lnSpcReduction="20000"/>
          </a:bodyPr>
          <a:lstStyle/>
          <a:p>
            <a:pPr algn="just"/>
            <a:r>
              <a:rPr lang="es-CO" dirty="0" smtClean="0">
                <a:latin typeface="Americana T." pitchFamily="2" charset="0"/>
              </a:rPr>
              <a:t>Disponibilidad de crédito</a:t>
            </a:r>
          </a:p>
          <a:p>
            <a:pPr algn="just"/>
            <a:r>
              <a:rPr lang="es-CO" dirty="0" smtClean="0">
                <a:latin typeface="Americana T." pitchFamily="2" charset="0"/>
              </a:rPr>
              <a:t>Propensión al consumo</a:t>
            </a:r>
          </a:p>
          <a:p>
            <a:pPr algn="just"/>
            <a:r>
              <a:rPr lang="es-CO" dirty="0" smtClean="0">
                <a:latin typeface="Americana T." pitchFamily="2" charset="0"/>
              </a:rPr>
              <a:t>Tasas de interés</a:t>
            </a:r>
          </a:p>
          <a:p>
            <a:pPr algn="just"/>
            <a:r>
              <a:rPr lang="es-CO" dirty="0" smtClean="0">
                <a:latin typeface="Americana T." pitchFamily="2" charset="0"/>
              </a:rPr>
              <a:t>Tasas de inflación</a:t>
            </a:r>
          </a:p>
          <a:p>
            <a:pPr algn="just"/>
            <a:r>
              <a:rPr lang="es-CO" dirty="0" smtClean="0">
                <a:latin typeface="Americana T." pitchFamily="2" charset="0"/>
              </a:rPr>
              <a:t>Niveles de productividad del trabajador</a:t>
            </a:r>
          </a:p>
          <a:p>
            <a:pPr algn="just"/>
            <a:r>
              <a:rPr lang="es-CO" dirty="0" smtClean="0">
                <a:latin typeface="Americana T." pitchFamily="2" charset="0"/>
              </a:rPr>
              <a:t>Situación económica de países extranjeros</a:t>
            </a:r>
          </a:p>
          <a:p>
            <a:pPr algn="just"/>
            <a:r>
              <a:rPr lang="es-CO" dirty="0" smtClean="0">
                <a:latin typeface="Americana T." pitchFamily="2" charset="0"/>
              </a:rPr>
              <a:t>Política monetaria, TRM</a:t>
            </a:r>
          </a:p>
          <a:p>
            <a:pPr algn="just"/>
            <a:r>
              <a:rPr lang="es-CO" dirty="0" smtClean="0">
                <a:latin typeface="Americana T." pitchFamily="2" charset="0"/>
              </a:rPr>
              <a:t>Política fiscal.</a:t>
            </a:r>
          </a:p>
          <a:p>
            <a:pPr algn="just"/>
            <a:r>
              <a:rPr lang="es-CO" dirty="0" smtClean="0">
                <a:latin typeface="Americana T." pitchFamily="2" charset="0"/>
              </a:rPr>
              <a:t>SMLV, Subsidio de Transporte</a:t>
            </a:r>
          </a:p>
          <a:p>
            <a:pPr algn="just"/>
            <a:r>
              <a:rPr lang="es-CO" b="1" dirty="0" smtClean="0">
                <a:latin typeface="Americana T." pitchFamily="2" charset="0"/>
              </a:rPr>
              <a:t>FUENTES:</a:t>
            </a:r>
            <a:r>
              <a:rPr lang="es-CO" b="1" dirty="0" smtClean="0">
                <a:latin typeface="Americana T." pitchFamily="2" charset="0"/>
                <a:hlinkClick r:id="rId2"/>
              </a:rPr>
              <a:t> BANREP</a:t>
            </a:r>
            <a:r>
              <a:rPr lang="es-CO" b="1" dirty="0" smtClean="0">
                <a:latin typeface="Americana T." pitchFamily="2" charset="0"/>
              </a:rPr>
              <a:t>, BANCOLOMBIA, DANE, DNP…</a:t>
            </a:r>
            <a:endParaRPr lang="es-CO" b="1" dirty="0">
              <a:latin typeface="Americana T." pitchFamily="2" charset="0"/>
            </a:endParaRPr>
          </a:p>
        </p:txBody>
      </p:sp>
      <p:pic>
        <p:nvPicPr>
          <p:cNvPr id="37890" name="Picture 2" descr="http://t0.gstatic.com/images?q=tbn:ANd9GcRs9J3RTL1OfLP1UOxsIfov4vobtWZA8oAg7Yj89sraqYLAqxLYiw"/>
          <p:cNvPicPr>
            <a:picLocks noChangeAspect="1" noChangeArrowheads="1"/>
          </p:cNvPicPr>
          <p:nvPr/>
        </p:nvPicPr>
        <p:blipFill>
          <a:blip r:embed="rId3" cstate="print"/>
          <a:srcRect/>
          <a:stretch>
            <a:fillRect/>
          </a:stretch>
        </p:blipFill>
        <p:spPr bwMode="auto">
          <a:xfrm>
            <a:off x="6084168" y="2276872"/>
            <a:ext cx="2533650" cy="180022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08520" y="1268611"/>
            <a:ext cx="9721080" cy="1584325"/>
          </a:xfrm>
        </p:spPr>
        <p:txBody>
          <a:bodyPr>
            <a:normAutofit/>
          </a:bodyPr>
          <a:lstStyle/>
          <a:p>
            <a:pPr algn="ctr"/>
            <a:r>
              <a:rPr lang="es-CO" sz="4000" dirty="0" smtClean="0">
                <a:latin typeface="Americana T." pitchFamily="2" charset="0"/>
              </a:rPr>
              <a:t>2- Fuerzas sociales, demográficas y geográficas</a:t>
            </a:r>
            <a:endParaRPr lang="es-CO" sz="4000" dirty="0">
              <a:latin typeface="Americana T." pitchFamily="2" charset="0"/>
            </a:endParaRPr>
          </a:p>
        </p:txBody>
      </p:sp>
      <p:sp>
        <p:nvSpPr>
          <p:cNvPr id="3" name="2 Subtítulo"/>
          <p:cNvSpPr>
            <a:spLocks noGrp="1"/>
          </p:cNvSpPr>
          <p:nvPr>
            <p:ph type="subTitle" idx="4294967295"/>
          </p:nvPr>
        </p:nvSpPr>
        <p:spPr>
          <a:xfrm>
            <a:off x="324172" y="3096270"/>
            <a:ext cx="8496300" cy="4221162"/>
          </a:xfrm>
        </p:spPr>
        <p:txBody>
          <a:bodyPr>
            <a:normAutofit/>
          </a:bodyPr>
          <a:lstStyle/>
          <a:p>
            <a:pPr algn="just"/>
            <a:r>
              <a:rPr lang="es-CO" sz="2200" dirty="0" smtClean="0">
                <a:latin typeface="Americana T." pitchFamily="2" charset="0"/>
              </a:rPr>
              <a:t>Al estudio </a:t>
            </a:r>
            <a:r>
              <a:rPr lang="es-CO" sz="2200" b="1" dirty="0" smtClean="0">
                <a:latin typeface="Americana T." pitchFamily="2" charset="0"/>
              </a:rPr>
              <a:t>estadístico</a:t>
            </a:r>
            <a:r>
              <a:rPr lang="es-CO" sz="2200" dirty="0" smtClean="0">
                <a:latin typeface="Americana T." pitchFamily="2" charset="0"/>
              </a:rPr>
              <a:t> de la </a:t>
            </a:r>
            <a:r>
              <a:rPr lang="es-CO" sz="2200" b="1" dirty="0" smtClean="0">
                <a:latin typeface="Americana T." pitchFamily="2" charset="0"/>
              </a:rPr>
              <a:t>población humana </a:t>
            </a:r>
            <a:r>
              <a:rPr lang="es-CO" sz="2200" dirty="0" smtClean="0">
                <a:latin typeface="Americana T." pitchFamily="2" charset="0"/>
              </a:rPr>
              <a:t>y su distribución se le domina </a:t>
            </a:r>
            <a:r>
              <a:rPr lang="es-CO" sz="2200" b="1" dirty="0" smtClean="0">
                <a:latin typeface="Americana T." pitchFamily="2" charset="0"/>
              </a:rPr>
              <a:t>demografía</a:t>
            </a:r>
            <a:r>
              <a:rPr lang="es-CO" sz="2200" dirty="0" smtClean="0">
                <a:latin typeface="Americana T." pitchFamily="2" charset="0"/>
              </a:rPr>
              <a:t>. Es de interés especial por que las personas constituyen los mercados.</a:t>
            </a:r>
          </a:p>
          <a:p>
            <a:pPr algn="just"/>
            <a:endParaRPr lang="es-CO" sz="2200" dirty="0" smtClean="0">
              <a:latin typeface="Americana T." pitchFamily="2" charset="0"/>
            </a:endParaRPr>
          </a:p>
          <a:p>
            <a:pPr algn="just"/>
            <a:r>
              <a:rPr lang="es-CO" sz="2200" dirty="0" smtClean="0">
                <a:latin typeface="Americana T." pitchFamily="2" charset="0"/>
              </a:rPr>
              <a:t>Las variables sociales, demográficas y geográficas </a:t>
            </a:r>
            <a:r>
              <a:rPr lang="es-CO" sz="2200" b="1" dirty="0" smtClean="0">
                <a:latin typeface="Americana T." pitchFamily="2" charset="0"/>
              </a:rPr>
              <a:t>definen la cultura de un país </a:t>
            </a:r>
            <a:r>
              <a:rPr lang="es-CO" sz="2200" dirty="0" smtClean="0">
                <a:latin typeface="Americana T." pitchFamily="2" charset="0"/>
              </a:rPr>
              <a:t>y de un estado; de hecho conducen a un modo concreto de producir, trabajar, consumir y vivir.</a:t>
            </a:r>
          </a:p>
          <a:p>
            <a:pPr algn="just"/>
            <a:endParaRPr lang="es-CO" sz="2200" dirty="0" smtClean="0">
              <a:latin typeface="Americana T." pitchFamily="2" charset="0"/>
            </a:endParaRPr>
          </a:p>
          <a:p>
            <a:pPr algn="just"/>
            <a:endParaRPr lang="es-CO" sz="2200" dirty="0" smtClean="0">
              <a:latin typeface="Americana T." pitchFamily="2" charset="0"/>
            </a:endParaRPr>
          </a:p>
          <a:p>
            <a:pPr algn="just"/>
            <a:endParaRPr lang="es-CO" sz="2200" dirty="0" smtClean="0">
              <a:latin typeface="Americana T." pitchFamily="2" charset="0"/>
            </a:endParaRPr>
          </a:p>
          <a:p>
            <a:pPr algn="just"/>
            <a:endParaRPr lang="es-CO" sz="2200" dirty="0" smtClean="0">
              <a:latin typeface="Americana T." pitchFamily="2"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1073150" y="1125538"/>
            <a:ext cx="8070850" cy="5616575"/>
          </a:xfrm>
        </p:spPr>
        <p:txBody>
          <a:bodyPr>
            <a:normAutofit fontScale="77500" lnSpcReduction="20000"/>
          </a:bodyPr>
          <a:lstStyle/>
          <a:p>
            <a:pPr algn="just"/>
            <a:r>
              <a:rPr lang="es-CO" dirty="0" smtClean="0"/>
              <a:t>Número de matrimonios y divorcios</a:t>
            </a:r>
          </a:p>
          <a:p>
            <a:pPr algn="just"/>
            <a:r>
              <a:rPr lang="es-CO" dirty="0" smtClean="0"/>
              <a:t>Número de nacimientos y defunciones</a:t>
            </a:r>
          </a:p>
          <a:p>
            <a:pPr algn="just"/>
            <a:r>
              <a:rPr lang="es-CO" dirty="0" smtClean="0"/>
              <a:t>Tasas de inmigración y emigración</a:t>
            </a:r>
          </a:p>
          <a:p>
            <a:pPr algn="just"/>
            <a:r>
              <a:rPr lang="es-CO" dirty="0" smtClean="0"/>
              <a:t>Tasas de esperanza de vida</a:t>
            </a:r>
          </a:p>
          <a:p>
            <a:pPr algn="just"/>
            <a:r>
              <a:rPr lang="es-CO" dirty="0" smtClean="0"/>
              <a:t>Tasa de desempleo</a:t>
            </a:r>
          </a:p>
          <a:p>
            <a:pPr algn="just"/>
            <a:r>
              <a:rPr lang="es-CO" dirty="0" smtClean="0"/>
              <a:t>Ingreso por persona</a:t>
            </a:r>
          </a:p>
          <a:p>
            <a:pPr algn="just"/>
            <a:r>
              <a:rPr lang="es-CO" dirty="0" smtClean="0"/>
              <a:t>Estilos de vida</a:t>
            </a:r>
          </a:p>
          <a:p>
            <a:pPr algn="just"/>
            <a:r>
              <a:rPr lang="es-CO" dirty="0" smtClean="0"/>
              <a:t>Hábitos de compra</a:t>
            </a:r>
          </a:p>
          <a:p>
            <a:pPr algn="just"/>
            <a:r>
              <a:rPr lang="es-CO" dirty="0" smtClean="0"/>
              <a:t>Nivel educativo promedio</a:t>
            </a:r>
          </a:p>
          <a:p>
            <a:pPr algn="just"/>
            <a:r>
              <a:rPr lang="es-CO" dirty="0" smtClean="0"/>
              <a:t>Actitudes hacia la jubilación</a:t>
            </a:r>
          </a:p>
          <a:p>
            <a:pPr algn="just"/>
            <a:r>
              <a:rPr lang="es-CO" dirty="0" smtClean="0"/>
              <a:t>Actitudes de tiempo libre</a:t>
            </a:r>
          </a:p>
          <a:p>
            <a:pPr algn="just"/>
            <a:r>
              <a:rPr lang="es-CO" dirty="0" smtClean="0"/>
              <a:t>Cambios regionales en cuanto a preferencias</a:t>
            </a:r>
          </a:p>
          <a:p>
            <a:pPr algn="just"/>
            <a:r>
              <a:rPr lang="es-CO" dirty="0" smtClean="0"/>
              <a:t>Número de mujeres y hombres</a:t>
            </a:r>
          </a:p>
          <a:p>
            <a:pPr algn="just"/>
            <a:r>
              <a:rPr lang="es-CO" dirty="0" smtClean="0"/>
              <a:t>FUENTES: </a:t>
            </a:r>
            <a:r>
              <a:rPr lang="es-CO" dirty="0" smtClean="0">
                <a:hlinkClick r:id="rId2"/>
              </a:rPr>
              <a:t>DANE</a:t>
            </a:r>
            <a:r>
              <a:rPr lang="es-CO" dirty="0" smtClean="0"/>
              <a:t>…</a:t>
            </a:r>
            <a:endParaRPr lang="es-CO"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216024" y="2885587"/>
            <a:ext cx="8676456" cy="3135701"/>
          </a:xfrm>
          <a:prstGeom prst="rect">
            <a:avLst/>
          </a:prstGeom>
          <a:noFill/>
          <a:ln w="9525">
            <a:noFill/>
            <a:miter lim="800000"/>
            <a:headEnd/>
            <a:tailEnd/>
          </a:ln>
        </p:spPr>
      </p:pic>
      <p:sp>
        <p:nvSpPr>
          <p:cNvPr id="4" name="3 CuadroTexto"/>
          <p:cNvSpPr txBox="1"/>
          <p:nvPr/>
        </p:nvSpPr>
        <p:spPr>
          <a:xfrm>
            <a:off x="395536" y="5661248"/>
            <a:ext cx="4536504" cy="246221"/>
          </a:xfrm>
          <a:prstGeom prst="rect">
            <a:avLst/>
          </a:prstGeom>
          <a:noFill/>
        </p:spPr>
        <p:txBody>
          <a:bodyPr wrap="square" rtlCol="0">
            <a:spAutoFit/>
          </a:bodyPr>
          <a:lstStyle/>
          <a:p>
            <a:r>
              <a:rPr lang="es-CO" sz="1000" dirty="0" smtClean="0"/>
              <a:t>Fuente DANE</a:t>
            </a:r>
            <a:endParaRPr lang="es-CO" sz="1000" dirty="0"/>
          </a:p>
        </p:txBody>
      </p:sp>
      <p:sp>
        <p:nvSpPr>
          <p:cNvPr id="5" name="4 CuadroTexto"/>
          <p:cNvSpPr txBox="1"/>
          <p:nvPr/>
        </p:nvSpPr>
        <p:spPr>
          <a:xfrm>
            <a:off x="179512" y="1340768"/>
            <a:ext cx="8892480" cy="1323439"/>
          </a:xfrm>
          <a:prstGeom prst="rect">
            <a:avLst/>
          </a:prstGeom>
          <a:noFill/>
        </p:spPr>
        <p:txBody>
          <a:bodyPr wrap="square" rtlCol="0">
            <a:spAutoFit/>
          </a:bodyPr>
          <a:lstStyle/>
          <a:p>
            <a:pPr algn="ctr"/>
            <a:r>
              <a:rPr lang="es-CO" sz="4000" dirty="0">
                <a:latin typeface="Americana T." pitchFamily="2" charset="0"/>
                <a:ea typeface="+mj-ea"/>
                <a:cs typeface="+mj-cs"/>
              </a:rPr>
              <a:t>P</a:t>
            </a:r>
            <a:r>
              <a:rPr lang="es-CO" sz="4000" dirty="0" smtClean="0">
                <a:latin typeface="Americana T." pitchFamily="2" charset="0"/>
                <a:ea typeface="+mj-ea"/>
                <a:cs typeface="+mj-cs"/>
              </a:rPr>
              <a:t>irámide poblacional países latinos  vs europeos</a:t>
            </a:r>
            <a:endParaRPr lang="es-CO" sz="4000" dirty="0" smtClean="0">
              <a:latin typeface="Americana T." pitchFamily="2" charset="0"/>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539552" y="1700808"/>
            <a:ext cx="7920090" cy="4768750"/>
          </a:xfrm>
          <a:prstGeom prst="rect">
            <a:avLst/>
          </a:prstGeom>
          <a:noFill/>
          <a:ln w="9525">
            <a:noFill/>
            <a:miter lim="800000"/>
            <a:headEnd/>
            <a:tailEnd/>
          </a:ln>
        </p:spPr>
      </p:pic>
      <p:sp>
        <p:nvSpPr>
          <p:cNvPr id="3" name="2 Rectángulo"/>
          <p:cNvSpPr/>
          <p:nvPr/>
        </p:nvSpPr>
        <p:spPr>
          <a:xfrm>
            <a:off x="2664296" y="116632"/>
            <a:ext cx="6228184" cy="1323439"/>
          </a:xfrm>
          <a:prstGeom prst="rect">
            <a:avLst/>
          </a:prstGeom>
        </p:spPr>
        <p:txBody>
          <a:bodyPr wrap="square">
            <a:spAutoFit/>
          </a:bodyPr>
          <a:lstStyle/>
          <a:p>
            <a:pPr algn="ctr"/>
            <a:r>
              <a:rPr lang="es-CO" sz="4000" dirty="0">
                <a:latin typeface="Americana T." pitchFamily="2" charset="0"/>
              </a:rPr>
              <a:t>P</a:t>
            </a:r>
            <a:r>
              <a:rPr lang="es-CO" sz="4000" dirty="0" smtClean="0">
                <a:latin typeface="Americana T." pitchFamily="2" charset="0"/>
              </a:rPr>
              <a:t>irámide poblacional Europa del sur</a:t>
            </a:r>
            <a:endParaRPr lang="es-CO" sz="4000" dirty="0" smtClean="0">
              <a:latin typeface="Americana T." pitchFamily="2"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15816" y="188640"/>
            <a:ext cx="5831632" cy="1323439"/>
          </a:xfrm>
          <a:prstGeom prst="rect">
            <a:avLst/>
          </a:prstGeom>
        </p:spPr>
        <p:txBody>
          <a:bodyPr wrap="square">
            <a:spAutoFit/>
          </a:bodyPr>
          <a:lstStyle/>
          <a:p>
            <a:pPr algn="ctr"/>
            <a:r>
              <a:rPr lang="es-CO" sz="4000" dirty="0"/>
              <a:t>P</a:t>
            </a:r>
            <a:r>
              <a:rPr lang="es-CO" sz="4000" dirty="0" smtClean="0"/>
              <a:t>irámide poblacional América </a:t>
            </a:r>
            <a:r>
              <a:rPr lang="es-CO" sz="4000" dirty="0"/>
              <a:t>L</a:t>
            </a:r>
            <a:r>
              <a:rPr lang="es-CO" sz="4000" dirty="0" smtClean="0"/>
              <a:t>atina y caribe</a:t>
            </a:r>
            <a:endParaRPr lang="es-CO" sz="4000" dirty="0" smtClean="0"/>
          </a:p>
        </p:txBody>
      </p:sp>
      <p:pic>
        <p:nvPicPr>
          <p:cNvPr id="51202" name="Picture 2"/>
          <p:cNvPicPr>
            <a:picLocks noChangeAspect="1" noChangeArrowheads="1"/>
          </p:cNvPicPr>
          <p:nvPr/>
        </p:nvPicPr>
        <p:blipFill>
          <a:blip r:embed="rId2" cstate="print"/>
          <a:srcRect/>
          <a:stretch>
            <a:fillRect/>
          </a:stretch>
        </p:blipFill>
        <p:spPr bwMode="auto">
          <a:xfrm>
            <a:off x="827584" y="1849348"/>
            <a:ext cx="7488832" cy="4459972"/>
          </a:xfrm>
          <a:prstGeom prst="rect">
            <a:avLst/>
          </a:prstGeom>
          <a:noFill/>
          <a:ln w="9525">
            <a:noFill/>
            <a:miter lim="800000"/>
            <a:headEnd/>
            <a:tailEnd/>
          </a:ln>
        </p:spPr>
      </p:pic>
      <p:sp>
        <p:nvSpPr>
          <p:cNvPr id="5" name="4 CuadroTexto"/>
          <p:cNvSpPr txBox="1"/>
          <p:nvPr/>
        </p:nvSpPr>
        <p:spPr>
          <a:xfrm>
            <a:off x="5831632" y="6381328"/>
            <a:ext cx="3312368" cy="369332"/>
          </a:xfrm>
          <a:prstGeom prst="rect">
            <a:avLst/>
          </a:prstGeom>
          <a:noFill/>
        </p:spPr>
        <p:txBody>
          <a:bodyPr wrap="square" rtlCol="0">
            <a:spAutoFit/>
          </a:bodyPr>
          <a:lstStyle/>
          <a:p>
            <a:pPr algn="ctr"/>
            <a:r>
              <a:rPr lang="es-CO" dirty="0" smtClean="0">
                <a:hlinkClick r:id="rId3" action="ppaction://hlinkfile"/>
              </a:rPr>
              <a:t>VIDEO DE EDADES</a:t>
            </a:r>
            <a:endParaRPr lang="es-CO"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08520" y="1196603"/>
            <a:ext cx="9144000" cy="1584325"/>
          </a:xfrm>
        </p:spPr>
        <p:txBody>
          <a:bodyPr>
            <a:normAutofit/>
          </a:bodyPr>
          <a:lstStyle/>
          <a:p>
            <a:pPr algn="ctr"/>
            <a:r>
              <a:rPr lang="es-CO" sz="4000" dirty="0" smtClean="0">
                <a:latin typeface="Americana T." pitchFamily="2" charset="0"/>
              </a:rPr>
              <a:t>3- Fuerzas jurídicas, gubernamentales y políticas</a:t>
            </a:r>
            <a:endParaRPr lang="es-CO" sz="4000" dirty="0">
              <a:latin typeface="Americana T." pitchFamily="2" charset="0"/>
            </a:endParaRPr>
          </a:p>
        </p:txBody>
      </p:sp>
      <p:sp>
        <p:nvSpPr>
          <p:cNvPr id="3" name="2 Subtítulo"/>
          <p:cNvSpPr>
            <a:spLocks noGrp="1"/>
          </p:cNvSpPr>
          <p:nvPr>
            <p:ph type="subTitle" idx="4294967295"/>
          </p:nvPr>
        </p:nvSpPr>
        <p:spPr>
          <a:xfrm>
            <a:off x="467544" y="2781424"/>
            <a:ext cx="8351837" cy="3671912"/>
          </a:xfrm>
        </p:spPr>
        <p:txBody>
          <a:bodyPr/>
          <a:lstStyle/>
          <a:p>
            <a:pPr algn="just"/>
            <a:r>
              <a:rPr lang="es-CO" sz="2200" dirty="0" smtClean="0">
                <a:latin typeface="Americana T." pitchFamily="2" charset="0"/>
              </a:rPr>
              <a:t>Desarrollo social</a:t>
            </a:r>
          </a:p>
          <a:p>
            <a:pPr algn="just"/>
            <a:r>
              <a:rPr lang="es-CO" sz="2200" dirty="0" smtClean="0">
                <a:latin typeface="Americana T." pitchFamily="2" charset="0"/>
              </a:rPr>
              <a:t>Avance  tecnológico</a:t>
            </a:r>
          </a:p>
          <a:p>
            <a:pPr algn="just"/>
            <a:r>
              <a:rPr lang="es-CO" sz="2200" dirty="0" smtClean="0">
                <a:latin typeface="Americana T." pitchFamily="2" charset="0"/>
              </a:rPr>
              <a:t>Abundancia de recursos naturales</a:t>
            </a:r>
          </a:p>
          <a:p>
            <a:pPr algn="just"/>
            <a:r>
              <a:rPr lang="es-CO" sz="2200" dirty="0" smtClean="0">
                <a:latin typeface="Americana T." pitchFamily="2" charset="0"/>
              </a:rPr>
              <a:t>Nivel de tranquilidad nacional</a:t>
            </a:r>
          </a:p>
          <a:p>
            <a:pPr algn="just"/>
            <a:r>
              <a:rPr lang="es-CO" sz="2200" dirty="0" smtClean="0">
                <a:latin typeface="Americana T." pitchFamily="2" charset="0"/>
              </a:rPr>
              <a:t>Tipo de sistema político</a:t>
            </a:r>
          </a:p>
          <a:p>
            <a:pPr algn="just"/>
            <a:r>
              <a:rPr lang="es-CO" sz="2200" dirty="0" smtClean="0">
                <a:latin typeface="Americana T." pitchFamily="2" charset="0"/>
              </a:rPr>
              <a:t>Legislación laboral actual</a:t>
            </a:r>
          </a:p>
          <a:p>
            <a:pPr algn="just"/>
            <a:r>
              <a:rPr lang="es-CO" sz="2200" dirty="0" smtClean="0">
                <a:latin typeface="Americana T." pitchFamily="2" charset="0"/>
              </a:rPr>
              <a:t>Regulaciones gubernamentales</a:t>
            </a:r>
          </a:p>
          <a:p>
            <a:pPr algn="just"/>
            <a:r>
              <a:rPr lang="es-CO" sz="2200" dirty="0" smtClean="0">
                <a:latin typeface="Americana T." pitchFamily="2" charset="0"/>
              </a:rPr>
              <a:t>Cambios en leyes tributarias</a:t>
            </a:r>
            <a:endParaRPr lang="es-CO" sz="2200" dirty="0">
              <a:latin typeface="Americana T." pitchFamily="2"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574675" y="2347838"/>
            <a:ext cx="8569325" cy="3529434"/>
          </a:xfrm>
        </p:spPr>
        <p:txBody>
          <a:bodyPr>
            <a:normAutofit/>
          </a:bodyPr>
          <a:lstStyle/>
          <a:p>
            <a:pPr algn="just"/>
            <a:r>
              <a:rPr lang="es-CO" sz="2200" dirty="0" smtClean="0">
                <a:latin typeface="Americana T." pitchFamily="2" charset="0"/>
              </a:rPr>
              <a:t>Tarifas preferenciales</a:t>
            </a:r>
          </a:p>
          <a:p>
            <a:pPr algn="just"/>
            <a:r>
              <a:rPr lang="es-CO" sz="2200" b="1" dirty="0" smtClean="0">
                <a:latin typeface="Americana T." pitchFamily="2" charset="0"/>
              </a:rPr>
              <a:t>Leyes de protección  ambiental</a:t>
            </a:r>
          </a:p>
          <a:p>
            <a:pPr algn="just"/>
            <a:r>
              <a:rPr lang="es-CO" sz="2200" dirty="0" smtClean="0">
                <a:latin typeface="Americana T." pitchFamily="2" charset="0"/>
              </a:rPr>
              <a:t>Subsidios gubernamentales</a:t>
            </a:r>
          </a:p>
          <a:p>
            <a:pPr algn="just"/>
            <a:r>
              <a:rPr lang="es-CO" sz="2200" dirty="0" smtClean="0">
                <a:latin typeface="Americana T." pitchFamily="2" charset="0"/>
              </a:rPr>
              <a:t>Relaciones con el mercado exterior</a:t>
            </a:r>
          </a:p>
          <a:p>
            <a:pPr algn="just"/>
            <a:r>
              <a:rPr lang="es-CO" sz="2200" dirty="0" smtClean="0">
                <a:latin typeface="Americana T." pitchFamily="2" charset="0"/>
              </a:rPr>
              <a:t>Cambios de políticas fiscales y monetarias</a:t>
            </a:r>
          </a:p>
          <a:p>
            <a:pPr algn="just"/>
            <a:r>
              <a:rPr lang="es-CO" sz="2200" b="1" dirty="0" smtClean="0">
                <a:latin typeface="Americana T." pitchFamily="2" charset="0"/>
              </a:rPr>
              <a:t>Cambios en leyes sobre patentes</a:t>
            </a:r>
          </a:p>
          <a:p>
            <a:pPr algn="just"/>
            <a:r>
              <a:rPr lang="es-CO" sz="2200" dirty="0" smtClean="0">
                <a:latin typeface="Americana T." pitchFamily="2" charset="0"/>
              </a:rPr>
              <a:t>Estímulos a la exportación: China.</a:t>
            </a:r>
          </a:p>
          <a:p>
            <a:pPr algn="just">
              <a:buNone/>
            </a:pPr>
            <a:endParaRPr lang="es-CO" sz="2200" dirty="0" smtClean="0">
              <a:latin typeface="Americana T." pitchFamily="2"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323155" y="2708201"/>
            <a:ext cx="8569325" cy="3241079"/>
          </a:xfrm>
        </p:spPr>
        <p:txBody>
          <a:bodyPr>
            <a:normAutofit/>
          </a:bodyPr>
          <a:lstStyle/>
          <a:p>
            <a:pPr algn="just">
              <a:buNone/>
            </a:pPr>
            <a:endParaRPr lang="es-CO" sz="2200" dirty="0" smtClean="0">
              <a:latin typeface="Americana T." pitchFamily="2" charset="0"/>
            </a:endParaRPr>
          </a:p>
          <a:p>
            <a:pPr algn="just"/>
            <a:r>
              <a:rPr lang="es-CO" sz="2200" dirty="0" smtClean="0">
                <a:latin typeface="Americana T." pitchFamily="2" charset="0"/>
              </a:rPr>
              <a:t>El objetivo de estudiar las fuerzas competitivas es identificar las fortalezas y debilidades de los futuros competidores.</a:t>
            </a:r>
          </a:p>
          <a:p>
            <a:pPr algn="just">
              <a:buNone/>
            </a:pPr>
            <a:endParaRPr lang="es-CO" sz="2200" dirty="0" smtClean="0">
              <a:latin typeface="Americana T." pitchFamily="2" charset="0"/>
            </a:endParaRPr>
          </a:p>
          <a:p>
            <a:pPr algn="just"/>
            <a:r>
              <a:rPr lang="es-CO" sz="2200" dirty="0" smtClean="0">
                <a:latin typeface="Americana T." pitchFamily="2" charset="0"/>
              </a:rPr>
              <a:t>Michael Porter en su libro “Estrategias Competitivas”, define cinco fuerzas que crean oportunidades  y amenazas paras las organizaciones:</a:t>
            </a:r>
            <a:endParaRPr lang="es-CO" sz="2200" dirty="0">
              <a:latin typeface="Americana T." pitchFamily="2" charset="0"/>
            </a:endParaRPr>
          </a:p>
        </p:txBody>
      </p:sp>
      <p:sp>
        <p:nvSpPr>
          <p:cNvPr id="4" name="1 Título"/>
          <p:cNvSpPr txBox="1">
            <a:spLocks/>
          </p:cNvSpPr>
          <p:nvPr/>
        </p:nvSpPr>
        <p:spPr>
          <a:xfrm>
            <a:off x="611560" y="1124595"/>
            <a:ext cx="7851775" cy="1584325"/>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4000" b="0" i="0" u="none" strike="noStrike" kern="1200" cap="none" spc="0" normalizeH="0" baseline="0" noProof="0" dirty="0" smtClean="0">
                <a:ln>
                  <a:noFill/>
                </a:ln>
                <a:effectLst/>
                <a:uLnTx/>
                <a:uFillTx/>
                <a:latin typeface="Americana T." pitchFamily="2" charset="0"/>
                <a:ea typeface="+mj-ea"/>
                <a:cs typeface="+mj-cs"/>
              </a:rPr>
              <a:t>4- Fuerzas competitivas</a:t>
            </a:r>
            <a:endParaRPr kumimoji="0" lang="es-CO" sz="4000" b="0" i="0" u="none" strike="noStrike" kern="1200" cap="none" spc="0" normalizeH="0" baseline="0" noProof="0" dirty="0">
              <a:ln>
                <a:noFill/>
              </a:ln>
              <a:effectLst/>
              <a:uLnTx/>
              <a:uFillTx/>
              <a:latin typeface="Americana T." pitchFamily="2" charset="0"/>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2060848"/>
            <a:ext cx="6984776" cy="4355914"/>
          </a:xfrm>
          <a:prstGeom prst="rect">
            <a:avLst/>
          </a:prstGeom>
          <a:noFill/>
          <a:ln w="9525">
            <a:noFill/>
            <a:miter lim="800000"/>
            <a:headEnd/>
            <a:tailEnd/>
          </a:ln>
        </p:spPr>
      </p:pic>
      <p:sp>
        <p:nvSpPr>
          <p:cNvPr id="3" name="2 CuadroTexto"/>
          <p:cNvSpPr txBox="1"/>
          <p:nvPr/>
        </p:nvSpPr>
        <p:spPr>
          <a:xfrm>
            <a:off x="72008" y="1208946"/>
            <a:ext cx="9036496" cy="707886"/>
          </a:xfrm>
          <a:prstGeom prst="rect">
            <a:avLst/>
          </a:prstGeom>
          <a:noFill/>
        </p:spPr>
        <p:txBody>
          <a:bodyPr wrap="square" rtlCol="0">
            <a:spAutoFit/>
          </a:bodyPr>
          <a:lstStyle/>
          <a:p>
            <a:pPr algn="ctr"/>
            <a:r>
              <a:rPr lang="es-CO" sz="4000" dirty="0" smtClean="0">
                <a:latin typeface="Americana T." pitchFamily="2" charset="0"/>
              </a:rPr>
              <a:t>Diamante Competitivo de Michael Porter</a:t>
            </a:r>
            <a:endParaRPr lang="es-CO" sz="4000" dirty="0">
              <a:latin typeface="Americana 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8032" y="773832"/>
            <a:ext cx="7772400" cy="1143000"/>
          </a:xfrm>
          <a:noFill/>
          <a:ln>
            <a:noFill/>
          </a:ln>
        </p:spPr>
        <p:txBody>
          <a:bodyPr vert="horz" wrap="square" lIns="91440" tIns="45720" rIns="91440" bIns="45720" numCol="1" anchor="ctr" anchorCtr="0" compatLnSpc="1">
            <a:prstTxWarp prst="textNoShape">
              <a:avLst/>
            </a:prstTxWarp>
          </a:bodyPr>
          <a:lstStyle/>
          <a:p>
            <a:r>
              <a:rPr lang="es-ES" sz="4000" b="1" dirty="0">
                <a:latin typeface="Americana T." pitchFamily="2" charset="0"/>
              </a:rPr>
              <a:t>Vender</a:t>
            </a:r>
          </a:p>
        </p:txBody>
      </p:sp>
      <p:pic>
        <p:nvPicPr>
          <p:cNvPr id="84994" name="Picture 2" descr="http://blog.cochesalaventa.com/_fotos2/2010/12/23/informe--saic-para-vender-nuevos-modelos-de-mg-a-trav-s-de-salas-de-exposici-n-de-gm-en-reino-unido-863.jpg"/>
          <p:cNvPicPr>
            <a:picLocks noChangeAspect="1" noChangeArrowheads="1"/>
          </p:cNvPicPr>
          <p:nvPr/>
        </p:nvPicPr>
        <p:blipFill>
          <a:blip r:embed="rId2" cstate="print"/>
          <a:srcRect/>
          <a:stretch>
            <a:fillRect/>
          </a:stretch>
        </p:blipFill>
        <p:spPr bwMode="auto">
          <a:xfrm>
            <a:off x="1475656" y="1844824"/>
            <a:ext cx="6153150" cy="4305301"/>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396056" y="1628800"/>
            <a:ext cx="8280400" cy="5688013"/>
          </a:xfrm>
        </p:spPr>
        <p:txBody>
          <a:bodyPr>
            <a:normAutofit/>
          </a:bodyPr>
          <a:lstStyle/>
          <a:p>
            <a:pPr algn="just"/>
            <a:r>
              <a:rPr lang="es-CO" sz="2200" u="sng" dirty="0" smtClean="0">
                <a:latin typeface="Americana T." pitchFamily="2" charset="0"/>
              </a:rPr>
              <a:t>Nuevos competidores: </a:t>
            </a:r>
            <a:r>
              <a:rPr lang="es-CO" sz="2200" dirty="0" smtClean="0">
                <a:latin typeface="Americana T." pitchFamily="2" charset="0"/>
              </a:rPr>
              <a:t>alertas a la entrada de nuevos competidores que ofrecen el mismo bien o servicio</a:t>
            </a:r>
            <a:r>
              <a:rPr lang="es-CO" sz="2200" dirty="0" smtClean="0">
                <a:latin typeface="Americana T." pitchFamily="2" charset="0"/>
              </a:rPr>
              <a:t>.</a:t>
            </a:r>
          </a:p>
          <a:p>
            <a:pPr algn="just"/>
            <a:endParaRPr lang="es-CO" sz="2200" dirty="0" smtClean="0">
              <a:latin typeface="Americana T." pitchFamily="2" charset="0"/>
            </a:endParaRPr>
          </a:p>
          <a:p>
            <a:pPr algn="just"/>
            <a:r>
              <a:rPr lang="es-CO" sz="2200" u="sng" dirty="0" smtClean="0">
                <a:latin typeface="Americana T." pitchFamily="2" charset="0"/>
              </a:rPr>
              <a:t>Productos o servicios sustitutos: </a:t>
            </a:r>
            <a:r>
              <a:rPr lang="es-CO" sz="2200" dirty="0" smtClean="0">
                <a:latin typeface="Americana T." pitchFamily="2" charset="0"/>
              </a:rPr>
              <a:t>los que de una u otra manera pueden ser reemplazo de los nuestros</a:t>
            </a:r>
            <a:r>
              <a:rPr lang="es-CO" sz="2200" dirty="0" smtClean="0">
                <a:latin typeface="Americana T." pitchFamily="2" charset="0"/>
              </a:rPr>
              <a:t>.</a:t>
            </a:r>
          </a:p>
          <a:p>
            <a:pPr algn="just"/>
            <a:endParaRPr lang="es-CO" sz="2200" u="sng" dirty="0" smtClean="0">
              <a:latin typeface="Americana T." pitchFamily="2" charset="0"/>
            </a:endParaRPr>
          </a:p>
          <a:p>
            <a:pPr algn="just"/>
            <a:r>
              <a:rPr lang="es-CO" sz="2200" u="sng" dirty="0" smtClean="0">
                <a:latin typeface="Americana T." pitchFamily="2" charset="0"/>
              </a:rPr>
              <a:t>Poder de negociación con los </a:t>
            </a:r>
            <a:r>
              <a:rPr lang="es-CO" sz="2200" u="sng" dirty="0" smtClean="0">
                <a:latin typeface="Americana T." pitchFamily="2" charset="0"/>
              </a:rPr>
              <a:t>proveedores</a:t>
            </a:r>
          </a:p>
          <a:p>
            <a:pPr algn="just"/>
            <a:endParaRPr lang="es-CO" sz="2200" u="sng" dirty="0" smtClean="0">
              <a:latin typeface="Americana T." pitchFamily="2" charset="0"/>
            </a:endParaRPr>
          </a:p>
          <a:p>
            <a:pPr algn="just"/>
            <a:r>
              <a:rPr lang="es-CO" sz="2200" u="sng" dirty="0" smtClean="0">
                <a:latin typeface="Americana T." pitchFamily="2" charset="0"/>
              </a:rPr>
              <a:t>Capacidad negociadora de los </a:t>
            </a:r>
            <a:r>
              <a:rPr lang="es-CO" sz="2200" u="sng" dirty="0" smtClean="0">
                <a:latin typeface="Americana T." pitchFamily="2" charset="0"/>
              </a:rPr>
              <a:t>compradores</a:t>
            </a:r>
          </a:p>
          <a:p>
            <a:pPr algn="just"/>
            <a:endParaRPr lang="es-CO" sz="2200" u="sng" dirty="0" smtClean="0">
              <a:latin typeface="Americana T." pitchFamily="2" charset="0"/>
            </a:endParaRPr>
          </a:p>
          <a:p>
            <a:pPr algn="just"/>
            <a:r>
              <a:rPr lang="es-CO" sz="2200" u="sng" dirty="0" smtClean="0">
                <a:latin typeface="Americana T." pitchFamily="2" charset="0"/>
              </a:rPr>
              <a:t>Rivalidad entre firmas establecidas</a:t>
            </a:r>
          </a:p>
          <a:p>
            <a:pPr algn="just">
              <a:buNone/>
            </a:pPr>
            <a:endParaRPr lang="es-CO" sz="2200" dirty="0" smtClean="0">
              <a:latin typeface="Americana T." pitchFamily="2"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0665" y="1412776"/>
            <a:ext cx="7851775" cy="1584325"/>
          </a:xfrm>
        </p:spPr>
        <p:txBody>
          <a:bodyPr>
            <a:normAutofit/>
          </a:bodyPr>
          <a:lstStyle/>
          <a:p>
            <a:pPr algn="ctr"/>
            <a:r>
              <a:rPr lang="es-ES" sz="4000" dirty="0" smtClean="0">
                <a:latin typeface="Americana T." pitchFamily="2" charset="0"/>
              </a:rPr>
              <a:t>Tipos de competencia</a:t>
            </a:r>
            <a:endParaRPr lang="es-ES" sz="4000" dirty="0">
              <a:latin typeface="Americana T." pitchFamily="2" charset="0"/>
            </a:endParaRPr>
          </a:p>
        </p:txBody>
      </p:sp>
      <p:sp>
        <p:nvSpPr>
          <p:cNvPr id="3" name="2 Subtítulo"/>
          <p:cNvSpPr>
            <a:spLocks noGrp="1"/>
          </p:cNvSpPr>
          <p:nvPr>
            <p:ph type="subTitle" idx="4294967295"/>
          </p:nvPr>
        </p:nvSpPr>
        <p:spPr>
          <a:xfrm>
            <a:off x="144338" y="2925118"/>
            <a:ext cx="8820150" cy="3096170"/>
          </a:xfrm>
        </p:spPr>
        <p:txBody>
          <a:bodyPr>
            <a:normAutofit/>
          </a:bodyPr>
          <a:lstStyle/>
          <a:p>
            <a:pPr algn="just">
              <a:lnSpc>
                <a:spcPct val="150000"/>
              </a:lnSpc>
            </a:pPr>
            <a:r>
              <a:rPr lang="es-ES" sz="2200" dirty="0" smtClean="0">
                <a:latin typeface="Americana T." pitchFamily="2" charset="0"/>
              </a:rPr>
              <a:t>Competencia de marcas de comercializadores de productos </a:t>
            </a:r>
            <a:r>
              <a:rPr lang="es-ES" sz="2200" u="sng" dirty="0" smtClean="0">
                <a:latin typeface="Americana T." pitchFamily="2" charset="0"/>
              </a:rPr>
              <a:t>directamente similares.</a:t>
            </a:r>
          </a:p>
          <a:p>
            <a:pPr algn="just">
              <a:lnSpc>
                <a:spcPct val="150000"/>
              </a:lnSpc>
            </a:pPr>
            <a:r>
              <a:rPr lang="es-ES" sz="2200" u="sng" dirty="0" smtClean="0">
                <a:latin typeface="Americana T." pitchFamily="2" charset="0"/>
              </a:rPr>
              <a:t>Productos sustitutos </a:t>
            </a:r>
            <a:r>
              <a:rPr lang="es-ES" sz="2200" dirty="0" smtClean="0">
                <a:latin typeface="Americana T." pitchFamily="2" charset="0"/>
              </a:rPr>
              <a:t>que satisfacen las mismas necesidades</a:t>
            </a:r>
          </a:p>
          <a:p>
            <a:pPr algn="just">
              <a:lnSpc>
                <a:spcPct val="150000"/>
              </a:lnSpc>
            </a:pPr>
            <a:r>
              <a:rPr lang="es-ES" sz="2200" dirty="0" smtClean="0">
                <a:latin typeface="Americana T." pitchFamily="2" charset="0"/>
              </a:rPr>
              <a:t>En el tercer tipo de competencia  </a:t>
            </a:r>
            <a:r>
              <a:rPr lang="es-ES" sz="2200" u="sng" dirty="0" smtClean="0">
                <a:latin typeface="Americana T." pitchFamily="2" charset="0"/>
              </a:rPr>
              <a:t>cada  compañía es un rival</a:t>
            </a:r>
            <a:r>
              <a:rPr lang="es-ES" sz="2200" dirty="0" smtClean="0">
                <a:latin typeface="Americana T." pitchFamily="2" charset="0"/>
              </a:rPr>
              <a:t> por el poder adquisitivo limitado al cliente </a:t>
            </a:r>
            <a:endParaRPr lang="es-ES" sz="2200" dirty="0">
              <a:latin typeface="Americana T." pitchFamily="2"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250700" y="1198116"/>
            <a:ext cx="8713788" cy="5183212"/>
          </a:xfrm>
        </p:spPr>
        <p:txBody>
          <a:bodyPr>
            <a:normAutofit/>
          </a:bodyPr>
          <a:lstStyle/>
          <a:p>
            <a:pPr marL="0" indent="0" algn="ctr">
              <a:buNone/>
            </a:pPr>
            <a:r>
              <a:rPr lang="es-CO" sz="2200" u="sng" dirty="0" smtClean="0"/>
              <a:t>Algunas preguntas claves que se deben </a:t>
            </a:r>
            <a:r>
              <a:rPr lang="es-CO" sz="2200" u="sng" dirty="0" smtClean="0"/>
              <a:t>formular</a:t>
            </a:r>
          </a:p>
          <a:p>
            <a:pPr marL="0" indent="0" algn="ctr">
              <a:buNone/>
            </a:pPr>
            <a:r>
              <a:rPr lang="es-CO" sz="2200" u="sng" dirty="0" smtClean="0"/>
              <a:t> </a:t>
            </a:r>
            <a:r>
              <a:rPr lang="es-CO" sz="2200" u="sng" dirty="0" smtClean="0"/>
              <a:t>acerca de la competencia, son:</a:t>
            </a:r>
          </a:p>
          <a:p>
            <a:pPr algn="just"/>
            <a:endParaRPr lang="es-CO" sz="2200" dirty="0" smtClean="0"/>
          </a:p>
          <a:p>
            <a:pPr algn="just"/>
            <a:r>
              <a:rPr lang="es-CO" sz="2200" dirty="0" smtClean="0"/>
              <a:t>¿Cuáles son las mayores fortalezas y debilidades de nuestros competidores?</a:t>
            </a:r>
          </a:p>
          <a:p>
            <a:pPr algn="just">
              <a:buNone/>
            </a:pPr>
            <a:endParaRPr lang="es-CO" sz="2200" dirty="0" smtClean="0"/>
          </a:p>
          <a:p>
            <a:pPr algn="just"/>
            <a:r>
              <a:rPr lang="es-CO" sz="2200" dirty="0" smtClean="0"/>
              <a:t>¿Cuáles son sus estrategias, metas y objetivos?</a:t>
            </a:r>
          </a:p>
          <a:p>
            <a:pPr algn="just"/>
            <a:endParaRPr lang="es-CO" sz="2200" dirty="0" smtClean="0"/>
          </a:p>
          <a:p>
            <a:pPr algn="just"/>
            <a:r>
              <a:rPr lang="es-CO" sz="2200" dirty="0" smtClean="0"/>
              <a:t>¿ Hasta que punto entran y salen  nuevas firmas de la competencia?</a:t>
            </a:r>
          </a:p>
          <a:p>
            <a:pPr algn="just"/>
            <a:endParaRPr lang="es-CO" sz="2200" dirty="0" smtClean="0"/>
          </a:p>
          <a:p>
            <a:pPr algn="just"/>
            <a:r>
              <a:rPr lang="es-CO" sz="2200" dirty="0" smtClean="0"/>
              <a:t>¿Cuál será la más probable respuesta de nuestros competidores  con respecto a las actuales tendencias económicas, sociales, demográficas, políticas, tecnológicas  y gubernamentales que afectan al sector? </a:t>
            </a:r>
          </a:p>
          <a:p>
            <a:pPr algn="just"/>
            <a:endParaRPr lang="es-CO" sz="22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292225" y="765175"/>
            <a:ext cx="7851775" cy="1008063"/>
          </a:xfrm>
        </p:spPr>
        <p:txBody>
          <a:bodyPr>
            <a:normAutofit/>
          </a:bodyPr>
          <a:lstStyle/>
          <a:p>
            <a:pPr algn="ctr"/>
            <a:r>
              <a:rPr lang="es-CO" sz="4000" dirty="0" smtClean="0">
                <a:latin typeface="Americana T." pitchFamily="2" charset="0"/>
              </a:rPr>
              <a:t>5- Fuerzas tecnológicas</a:t>
            </a:r>
            <a:endParaRPr lang="es-CO" sz="4000" dirty="0">
              <a:latin typeface="Americana T." pitchFamily="2" charset="0"/>
            </a:endParaRPr>
          </a:p>
        </p:txBody>
      </p:sp>
      <p:sp>
        <p:nvSpPr>
          <p:cNvPr id="3" name="2 Subtítulo"/>
          <p:cNvSpPr>
            <a:spLocks noGrp="1"/>
          </p:cNvSpPr>
          <p:nvPr>
            <p:ph type="subTitle" idx="4294967295"/>
          </p:nvPr>
        </p:nvSpPr>
        <p:spPr>
          <a:xfrm>
            <a:off x="107504" y="2205062"/>
            <a:ext cx="8712200" cy="4032250"/>
          </a:xfrm>
        </p:spPr>
        <p:txBody>
          <a:bodyPr/>
          <a:lstStyle/>
          <a:p>
            <a:pPr algn="just"/>
            <a:r>
              <a:rPr lang="es-ES" sz="2200" dirty="0" smtClean="0">
                <a:latin typeface="Americana T." pitchFamily="2" charset="0"/>
              </a:rPr>
              <a:t>Los descubrimientos tecnológicos importantes tienen una </a:t>
            </a:r>
            <a:r>
              <a:rPr lang="es-ES" sz="2200" u="sng" dirty="0" smtClean="0">
                <a:latin typeface="Americana T." pitchFamily="2" charset="0"/>
              </a:rPr>
              <a:t>triple repercusión sobre el mercado</a:t>
            </a:r>
            <a:r>
              <a:rPr lang="es-ES" sz="2200" dirty="0" smtClean="0">
                <a:latin typeface="Americana T." pitchFamily="2" charset="0"/>
              </a:rPr>
              <a:t>, pueden:</a:t>
            </a:r>
          </a:p>
          <a:p>
            <a:pPr algn="just"/>
            <a:endParaRPr lang="es-ES" sz="2200" dirty="0" smtClean="0">
              <a:latin typeface="Americana T." pitchFamily="2" charset="0"/>
            </a:endParaRPr>
          </a:p>
          <a:p>
            <a:pPr algn="just"/>
            <a:r>
              <a:rPr lang="es-ES" sz="2200" u="sng" dirty="0" smtClean="0">
                <a:latin typeface="Americana T." pitchFamily="2" charset="0"/>
              </a:rPr>
              <a:t>Iniciar  industrias  </a:t>
            </a:r>
            <a:r>
              <a:rPr lang="es-ES" sz="2200" dirty="0" smtClean="0">
                <a:latin typeface="Americana T." pitchFamily="2" charset="0"/>
              </a:rPr>
              <a:t>totalmente  nuevas, como han hecho las computadoras, los robots y el rayo láser.</a:t>
            </a:r>
          </a:p>
          <a:p>
            <a:pPr algn="just"/>
            <a:r>
              <a:rPr lang="es-ES" sz="2200" u="sng" dirty="0" smtClean="0">
                <a:latin typeface="Americana T." pitchFamily="2" charset="0"/>
              </a:rPr>
              <a:t>Modificar en forma radical</a:t>
            </a:r>
            <a:r>
              <a:rPr lang="es-ES" sz="2200" dirty="0" smtClean="0">
                <a:latin typeface="Americana T." pitchFamily="2" charset="0"/>
              </a:rPr>
              <a:t>, o prácticamente destruir, las industrias  ya  existentes</a:t>
            </a:r>
          </a:p>
          <a:p>
            <a:pPr algn="just"/>
            <a:r>
              <a:rPr lang="es-ES" sz="2200" u="sng" dirty="0" smtClean="0">
                <a:latin typeface="Americana T." pitchFamily="2" charset="0"/>
              </a:rPr>
              <a:t>Estimular  a otros mercados </a:t>
            </a:r>
            <a:r>
              <a:rPr lang="es-ES" sz="2200" dirty="0" smtClean="0">
                <a:latin typeface="Americana T." pitchFamily="2" charset="0"/>
              </a:rPr>
              <a:t>e industrias que no se relacionen  con  la nueva tecnología</a:t>
            </a:r>
          </a:p>
        </p:txBody>
      </p:sp>
      <p:sp>
        <p:nvSpPr>
          <p:cNvPr id="4" name="3 CuadroTexto">
            <a:hlinkClick r:id="rId2"/>
          </p:cNvPr>
          <p:cNvSpPr txBox="1"/>
          <p:nvPr/>
        </p:nvSpPr>
        <p:spPr>
          <a:xfrm>
            <a:off x="6876256" y="6237312"/>
            <a:ext cx="2088232" cy="369332"/>
          </a:xfrm>
          <a:prstGeom prst="rect">
            <a:avLst/>
          </a:prstGeom>
          <a:noFill/>
        </p:spPr>
        <p:txBody>
          <a:bodyPr wrap="square" rtlCol="0">
            <a:spAutoFit/>
          </a:bodyPr>
          <a:lstStyle/>
          <a:p>
            <a:r>
              <a:rPr lang="es-CO" dirty="0" smtClean="0">
                <a:hlinkClick r:id="rId3"/>
              </a:rPr>
              <a:t>Video Tecnología</a:t>
            </a:r>
            <a:endParaRPr lang="es-CO"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20625" y="1484511"/>
            <a:ext cx="8823375" cy="1368425"/>
          </a:xfrm>
        </p:spPr>
        <p:txBody>
          <a:bodyPr>
            <a:normAutofit/>
          </a:bodyPr>
          <a:lstStyle/>
          <a:p>
            <a:pPr algn="ctr"/>
            <a:r>
              <a:rPr lang="es-ES" sz="4000" dirty="0" smtClean="0">
                <a:latin typeface="Americana T." pitchFamily="2" charset="0"/>
              </a:rPr>
              <a:t>II. Fuerzas del Microambiente externo</a:t>
            </a:r>
            <a:endParaRPr lang="es-ES" sz="4000" dirty="0">
              <a:latin typeface="Americana T." pitchFamily="2" charset="0"/>
            </a:endParaRPr>
          </a:p>
        </p:txBody>
      </p:sp>
      <p:sp>
        <p:nvSpPr>
          <p:cNvPr id="3" name="2 Subtítulo"/>
          <p:cNvSpPr>
            <a:spLocks noGrp="1"/>
          </p:cNvSpPr>
          <p:nvPr>
            <p:ph type="subTitle" idx="4294967295"/>
          </p:nvPr>
        </p:nvSpPr>
        <p:spPr>
          <a:xfrm>
            <a:off x="533474" y="2780928"/>
            <a:ext cx="7854950" cy="1983879"/>
          </a:xfrm>
        </p:spPr>
        <p:txBody>
          <a:bodyPr/>
          <a:lstStyle/>
          <a:p>
            <a:pPr algn="just"/>
            <a:endParaRPr lang="es-ES" sz="2200" dirty="0" smtClean="0">
              <a:latin typeface="Americana T." pitchFamily="2" charset="0"/>
            </a:endParaRPr>
          </a:p>
          <a:p>
            <a:pPr algn="just"/>
            <a:r>
              <a:rPr lang="es-ES" sz="2200" dirty="0" smtClean="0">
                <a:latin typeface="Americana T." pitchFamily="2" charset="0"/>
              </a:rPr>
              <a:t>Proveedores</a:t>
            </a:r>
          </a:p>
          <a:p>
            <a:pPr algn="just"/>
            <a:r>
              <a:rPr lang="es-ES" sz="2200" dirty="0" smtClean="0">
                <a:latin typeface="Americana T." pitchFamily="2" charset="0"/>
              </a:rPr>
              <a:t>Intermediarios de Marketing.</a:t>
            </a:r>
          </a:p>
          <a:p>
            <a:pPr algn="just"/>
            <a:r>
              <a:rPr lang="es-ES" sz="2200" dirty="0" smtClean="0">
                <a:latin typeface="Americana T." pitchFamily="2" charset="0"/>
              </a:rPr>
              <a:t>Los clientes.</a:t>
            </a:r>
          </a:p>
          <a:p>
            <a:pPr algn="just"/>
            <a:endParaRPr lang="es-ES" sz="2200" b="1" dirty="0" smtClean="0">
              <a:latin typeface="Americana T." pitchFamily="2" charset="0"/>
            </a:endParaRPr>
          </a:p>
          <a:p>
            <a:pPr algn="just"/>
            <a:endParaRPr lang="es-ES" sz="2200" b="1" dirty="0">
              <a:latin typeface="Americana T." pitchFamily="2"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320625" y="1340817"/>
            <a:ext cx="7851775" cy="1008063"/>
          </a:xfrm>
        </p:spPr>
        <p:txBody>
          <a:bodyPr/>
          <a:lstStyle/>
          <a:p>
            <a:pPr algn="ctr"/>
            <a:r>
              <a:rPr lang="es-ES" sz="4000" dirty="0" smtClean="0">
                <a:latin typeface="Americana T." pitchFamily="2" charset="0"/>
              </a:rPr>
              <a:t>Proveedores</a:t>
            </a:r>
            <a:endParaRPr lang="es-ES" sz="4000" dirty="0">
              <a:latin typeface="Americana T." pitchFamily="2" charset="0"/>
            </a:endParaRPr>
          </a:p>
        </p:txBody>
      </p:sp>
      <p:sp>
        <p:nvSpPr>
          <p:cNvPr id="3" name="2 Subtítulo"/>
          <p:cNvSpPr>
            <a:spLocks noGrp="1"/>
          </p:cNvSpPr>
          <p:nvPr>
            <p:ph type="subTitle" idx="4294967295"/>
          </p:nvPr>
        </p:nvSpPr>
        <p:spPr>
          <a:xfrm>
            <a:off x="107504" y="2205310"/>
            <a:ext cx="8820150" cy="4464050"/>
          </a:xfrm>
        </p:spPr>
        <p:txBody>
          <a:bodyPr>
            <a:normAutofit/>
          </a:bodyPr>
          <a:lstStyle/>
          <a:p>
            <a:pPr algn="just"/>
            <a:r>
              <a:rPr lang="es-ES" sz="2200" dirty="0" smtClean="0">
                <a:latin typeface="Americana T." pitchFamily="2" charset="0"/>
              </a:rPr>
              <a:t>Debido a que no se puede vender un producto si primero no se fabrica o se compra, la relación productor-proveedores de bienes y servicios es fundamental para el éxito de cualquier organización de marketing.</a:t>
            </a:r>
          </a:p>
          <a:p>
            <a:pPr algn="just"/>
            <a:endParaRPr lang="es-ES" sz="2200" dirty="0" smtClean="0">
              <a:latin typeface="Americana T." pitchFamily="2" charset="0"/>
            </a:endParaRPr>
          </a:p>
          <a:p>
            <a:pPr algn="just"/>
            <a:r>
              <a:rPr lang="es-ES" sz="2200" dirty="0" smtClean="0">
                <a:latin typeface="Americana T." pitchFamily="2" charset="0"/>
              </a:rPr>
              <a:t>La importancia de los proveedores en el sistema de marketing de una compañía se observa con toda claridad cuando hay escasez de productos.  Los precios y los servicios de los proveedores tienen una influencia importante sobre el sistema de marketing de cualquier compañía.</a:t>
            </a:r>
          </a:p>
          <a:p>
            <a:pPr algn="just"/>
            <a:endParaRPr lang="es-ES" sz="2200" dirty="0" smtClean="0">
              <a:latin typeface="Americana T." pitchFamily="2" charset="0"/>
            </a:endParaRPr>
          </a:p>
          <a:p>
            <a:pPr algn="just"/>
            <a:endParaRPr lang="es-ES" sz="2200" dirty="0">
              <a:latin typeface="Americana T." pitchFamily="2"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80665" y="1555948"/>
            <a:ext cx="7851775" cy="1296988"/>
          </a:xfrm>
        </p:spPr>
        <p:txBody>
          <a:bodyPr>
            <a:normAutofit/>
          </a:bodyPr>
          <a:lstStyle/>
          <a:p>
            <a:pPr algn="ctr"/>
            <a:r>
              <a:rPr lang="es-ES" sz="4000" dirty="0" smtClean="0">
                <a:latin typeface="Americana T." pitchFamily="2" charset="0"/>
              </a:rPr>
              <a:t>Intermediarios de marketing</a:t>
            </a:r>
            <a:endParaRPr lang="es-ES" sz="4000" dirty="0">
              <a:latin typeface="Americana T." pitchFamily="2" charset="0"/>
            </a:endParaRPr>
          </a:p>
        </p:txBody>
      </p:sp>
      <p:sp>
        <p:nvSpPr>
          <p:cNvPr id="3" name="2 Subtítulo"/>
          <p:cNvSpPr>
            <a:spLocks noGrp="1"/>
          </p:cNvSpPr>
          <p:nvPr>
            <p:ph type="subTitle" idx="4294967295"/>
          </p:nvPr>
        </p:nvSpPr>
        <p:spPr>
          <a:xfrm>
            <a:off x="252164" y="3030066"/>
            <a:ext cx="8496300" cy="2343150"/>
          </a:xfrm>
        </p:spPr>
        <p:txBody>
          <a:bodyPr/>
          <a:lstStyle/>
          <a:p>
            <a:pPr algn="just"/>
            <a:r>
              <a:rPr lang="es-ES" sz="2200" dirty="0" smtClean="0">
                <a:latin typeface="Americana T." pitchFamily="2" charset="0"/>
              </a:rPr>
              <a:t>Los </a:t>
            </a:r>
            <a:r>
              <a:rPr lang="es-ES" sz="2200" b="1" dirty="0" smtClean="0">
                <a:latin typeface="Americana T." pitchFamily="2" charset="0"/>
              </a:rPr>
              <a:t>intermediarios de marketing </a:t>
            </a:r>
            <a:r>
              <a:rPr lang="es-ES" sz="2200" dirty="0" smtClean="0">
                <a:latin typeface="Americana T." pitchFamily="2" charset="0"/>
              </a:rPr>
              <a:t>son organizados de negocios independientes que ayudan en forma directa al flujo de bienes y servicios entre una organización de marketing  y sus mercados</a:t>
            </a:r>
            <a:endParaRPr lang="es-ES" sz="2200" dirty="0">
              <a:latin typeface="Americana T." pitchFamily="2" charset="0"/>
            </a:endParaRPr>
          </a:p>
        </p:txBody>
      </p:sp>
      <p:sp>
        <p:nvSpPr>
          <p:cNvPr id="4" name="3 Rectángulo"/>
          <p:cNvSpPr/>
          <p:nvPr/>
        </p:nvSpPr>
        <p:spPr>
          <a:xfrm>
            <a:off x="3044935" y="4953362"/>
            <a:ext cx="2823209" cy="707886"/>
          </a:xfrm>
          <a:prstGeom prst="rect">
            <a:avLst/>
          </a:prstGeom>
        </p:spPr>
        <p:txBody>
          <a:bodyPr wrap="none">
            <a:spAutoFit/>
          </a:bodyPr>
          <a:lstStyle/>
          <a:p>
            <a:pPr algn="ctr">
              <a:spcBef>
                <a:spcPct val="0"/>
              </a:spcBef>
            </a:pPr>
            <a:r>
              <a:rPr lang="es-ES" sz="4000" dirty="0" smtClean="0">
                <a:latin typeface="Americana T." pitchFamily="2" charset="0"/>
                <a:ea typeface="+mj-ea"/>
                <a:cs typeface="+mj-cs"/>
              </a:rPr>
              <a:t>Los clientes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3048000" y="115888"/>
            <a:ext cx="5791200" cy="762000"/>
          </a:xfrm>
          <a:solidFill>
            <a:schemeClr val="tx2"/>
          </a:solidFill>
          <a:ln>
            <a:solidFill>
              <a:schemeClr val="tx1"/>
            </a:solidFill>
          </a:ln>
        </p:spPr>
        <p:txBody>
          <a:bodyPr rtlCol="0">
            <a:normAutofit fontScale="90000"/>
          </a:bodyPr>
          <a:lstStyle/>
          <a:p>
            <a:pPr algn="ctr" eaLnBrk="1" fontAlgn="auto" hangingPunct="1">
              <a:spcAft>
                <a:spcPts val="0"/>
              </a:spcAft>
              <a:defRPr/>
            </a:pPr>
            <a:r>
              <a:rPr lang="es-ES" sz="2400" kern="1200" dirty="0">
                <a:solidFill>
                  <a:schemeClr val="bg1"/>
                </a:solidFill>
                <a:latin typeface="Arial" charset="0"/>
              </a:rPr>
              <a:t>Entorno según el enfoque administrativo</a:t>
            </a:r>
            <a:r>
              <a:rPr lang="es-ES_tradnl" sz="2400" kern="1200" dirty="0">
                <a:solidFill>
                  <a:schemeClr val="bg1"/>
                </a:solidFill>
                <a:latin typeface="Arial" charset="0"/>
              </a:rPr>
              <a:t>:</a:t>
            </a:r>
            <a:br>
              <a:rPr lang="es-ES_tradnl" sz="2400" kern="1200" dirty="0">
                <a:solidFill>
                  <a:schemeClr val="bg1"/>
                </a:solidFill>
                <a:latin typeface="Arial" charset="0"/>
              </a:rPr>
            </a:br>
            <a:r>
              <a:rPr lang="es-ES_tradnl" sz="2400" kern="1200" dirty="0">
                <a:solidFill>
                  <a:schemeClr val="bg1"/>
                </a:solidFill>
                <a:latin typeface="Arial" charset="0"/>
              </a:rPr>
              <a:t>El diagrama de la célula</a:t>
            </a:r>
            <a:endParaRPr lang="es-ES" sz="2400" kern="1200" dirty="0">
              <a:solidFill>
                <a:schemeClr val="bg1"/>
              </a:solidFill>
              <a:latin typeface="Arial" charset="0"/>
            </a:endParaRPr>
          </a:p>
        </p:txBody>
      </p:sp>
      <p:sp>
        <p:nvSpPr>
          <p:cNvPr id="37891" name="Freeform 3" descr="Gotas de agua"/>
          <p:cNvSpPr>
            <a:spLocks/>
          </p:cNvSpPr>
          <p:nvPr/>
        </p:nvSpPr>
        <p:spPr bwMode="auto">
          <a:xfrm>
            <a:off x="2267744" y="2204864"/>
            <a:ext cx="4953000" cy="3505200"/>
          </a:xfrm>
          <a:custGeom>
            <a:avLst/>
            <a:gdLst>
              <a:gd name="T0" fmla="*/ 2147483647 w 3473"/>
              <a:gd name="T1" fmla="*/ 2147483647 h 2763"/>
              <a:gd name="T2" fmla="*/ 2147483647 w 3473"/>
              <a:gd name="T3" fmla="*/ 2147483647 h 2763"/>
              <a:gd name="T4" fmla="*/ 2147483647 w 3473"/>
              <a:gd name="T5" fmla="*/ 2147483647 h 2763"/>
              <a:gd name="T6" fmla="*/ 2147483647 w 3473"/>
              <a:gd name="T7" fmla="*/ 2147483647 h 2763"/>
              <a:gd name="T8" fmla="*/ 2147483647 w 3473"/>
              <a:gd name="T9" fmla="*/ 2147483647 h 2763"/>
              <a:gd name="T10" fmla="*/ 2147483647 w 3473"/>
              <a:gd name="T11" fmla="*/ 2147483647 h 2763"/>
              <a:gd name="T12" fmla="*/ 2147483647 w 3473"/>
              <a:gd name="T13" fmla="*/ 2147483647 h 2763"/>
              <a:gd name="T14" fmla="*/ 2147483647 w 3473"/>
              <a:gd name="T15" fmla="*/ 2147483647 h 2763"/>
              <a:gd name="T16" fmla="*/ 2147483647 w 3473"/>
              <a:gd name="T17" fmla="*/ 2147483647 h 2763"/>
              <a:gd name="T18" fmla="*/ 2147483647 w 3473"/>
              <a:gd name="T19" fmla="*/ 2147483647 h 2763"/>
              <a:gd name="T20" fmla="*/ 2147483647 w 3473"/>
              <a:gd name="T21" fmla="*/ 2147483647 h 2763"/>
              <a:gd name="T22" fmla="*/ 2147483647 w 3473"/>
              <a:gd name="T23" fmla="*/ 2147483647 h 2763"/>
              <a:gd name="T24" fmla="*/ 2147483647 w 3473"/>
              <a:gd name="T25" fmla="*/ 2147483647 h 2763"/>
              <a:gd name="T26" fmla="*/ 2147483647 w 3473"/>
              <a:gd name="T27" fmla="*/ 2147483647 h 2763"/>
              <a:gd name="T28" fmla="*/ 2147483647 w 3473"/>
              <a:gd name="T29" fmla="*/ 2147483647 h 2763"/>
              <a:gd name="T30" fmla="*/ 2147483647 w 3473"/>
              <a:gd name="T31" fmla="*/ 2147483647 h 2763"/>
              <a:gd name="T32" fmla="*/ 2147483647 w 3473"/>
              <a:gd name="T33" fmla="*/ 2147483647 h 2763"/>
              <a:gd name="T34" fmla="*/ 2147483647 w 3473"/>
              <a:gd name="T35" fmla="*/ 2147483647 h 2763"/>
              <a:gd name="T36" fmla="*/ 2147483647 w 3473"/>
              <a:gd name="T37" fmla="*/ 2147483647 h 2763"/>
              <a:gd name="T38" fmla="*/ 2147483647 w 3473"/>
              <a:gd name="T39" fmla="*/ 2147483647 h 2763"/>
              <a:gd name="T40" fmla="*/ 2147483647 w 3473"/>
              <a:gd name="T41" fmla="*/ 2147483647 h 2763"/>
              <a:gd name="T42" fmla="*/ 2147483647 w 3473"/>
              <a:gd name="T43" fmla="*/ 2147483647 h 2763"/>
              <a:gd name="T44" fmla="*/ 2147483647 w 3473"/>
              <a:gd name="T45" fmla="*/ 2147483647 h 2763"/>
              <a:gd name="T46" fmla="*/ 2147483647 w 3473"/>
              <a:gd name="T47" fmla="*/ 2147483647 h 2763"/>
              <a:gd name="T48" fmla="*/ 2147483647 w 3473"/>
              <a:gd name="T49" fmla="*/ 2147483647 h 2763"/>
              <a:gd name="T50" fmla="*/ 2147483647 w 3473"/>
              <a:gd name="T51" fmla="*/ 2147483647 h 2763"/>
              <a:gd name="T52" fmla="*/ 2147483647 w 3473"/>
              <a:gd name="T53" fmla="*/ 2147483647 h 2763"/>
              <a:gd name="T54" fmla="*/ 2147483647 w 3473"/>
              <a:gd name="T55" fmla="*/ 2147483647 h 2763"/>
              <a:gd name="T56" fmla="*/ 2147483647 w 3473"/>
              <a:gd name="T57" fmla="*/ 2147483647 h 2763"/>
              <a:gd name="T58" fmla="*/ 2147483647 w 3473"/>
              <a:gd name="T59" fmla="*/ 2147483647 h 2763"/>
              <a:gd name="T60" fmla="*/ 2147483647 w 3473"/>
              <a:gd name="T61" fmla="*/ 2147483647 h 2763"/>
              <a:gd name="T62" fmla="*/ 2147483647 w 3473"/>
              <a:gd name="T63" fmla="*/ 2147483647 h 2763"/>
              <a:gd name="T64" fmla="*/ 2147483647 w 3473"/>
              <a:gd name="T65" fmla="*/ 2147483647 h 27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3"/>
              <a:gd name="T100" fmla="*/ 0 h 2763"/>
              <a:gd name="T101" fmla="*/ 3473 w 3473"/>
              <a:gd name="T102" fmla="*/ 2763 h 27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3" h="2763">
                <a:moveTo>
                  <a:pt x="1773" y="60"/>
                </a:moveTo>
                <a:cubicBezTo>
                  <a:pt x="1734" y="51"/>
                  <a:pt x="1698" y="40"/>
                  <a:pt x="1661" y="26"/>
                </a:cubicBezTo>
                <a:cubicBezTo>
                  <a:pt x="1480" y="34"/>
                  <a:pt x="1299" y="38"/>
                  <a:pt x="1118" y="49"/>
                </a:cubicBezTo>
                <a:cubicBezTo>
                  <a:pt x="1087" y="51"/>
                  <a:pt x="1032" y="68"/>
                  <a:pt x="1005" y="83"/>
                </a:cubicBezTo>
                <a:cubicBezTo>
                  <a:pt x="982" y="96"/>
                  <a:pt x="938" y="128"/>
                  <a:pt x="938" y="128"/>
                </a:cubicBezTo>
                <a:cubicBezTo>
                  <a:pt x="886" y="205"/>
                  <a:pt x="947" y="129"/>
                  <a:pt x="881" y="173"/>
                </a:cubicBezTo>
                <a:cubicBezTo>
                  <a:pt x="841" y="200"/>
                  <a:pt x="834" y="235"/>
                  <a:pt x="791" y="263"/>
                </a:cubicBezTo>
                <a:cubicBezTo>
                  <a:pt x="787" y="274"/>
                  <a:pt x="786" y="287"/>
                  <a:pt x="780" y="297"/>
                </a:cubicBezTo>
                <a:cubicBezTo>
                  <a:pt x="767" y="321"/>
                  <a:pt x="734" y="365"/>
                  <a:pt x="734" y="365"/>
                </a:cubicBezTo>
                <a:cubicBezTo>
                  <a:pt x="712" y="434"/>
                  <a:pt x="704" y="554"/>
                  <a:pt x="644" y="602"/>
                </a:cubicBezTo>
                <a:cubicBezTo>
                  <a:pt x="635" y="610"/>
                  <a:pt x="571" y="623"/>
                  <a:pt x="565" y="625"/>
                </a:cubicBezTo>
                <a:cubicBezTo>
                  <a:pt x="489" y="674"/>
                  <a:pt x="568" y="631"/>
                  <a:pt x="407" y="659"/>
                </a:cubicBezTo>
                <a:cubicBezTo>
                  <a:pt x="384" y="663"/>
                  <a:pt x="362" y="673"/>
                  <a:pt x="339" y="681"/>
                </a:cubicBezTo>
                <a:cubicBezTo>
                  <a:pt x="328" y="685"/>
                  <a:pt x="305" y="693"/>
                  <a:pt x="305" y="693"/>
                </a:cubicBezTo>
                <a:cubicBezTo>
                  <a:pt x="284" y="713"/>
                  <a:pt x="271" y="741"/>
                  <a:pt x="249" y="760"/>
                </a:cubicBezTo>
                <a:cubicBezTo>
                  <a:pt x="229" y="778"/>
                  <a:pt x="181" y="806"/>
                  <a:pt x="181" y="806"/>
                </a:cubicBezTo>
                <a:cubicBezTo>
                  <a:pt x="164" y="876"/>
                  <a:pt x="151" y="851"/>
                  <a:pt x="113" y="907"/>
                </a:cubicBezTo>
                <a:cubicBezTo>
                  <a:pt x="84" y="997"/>
                  <a:pt x="111" y="904"/>
                  <a:pt x="91" y="1099"/>
                </a:cubicBezTo>
                <a:cubicBezTo>
                  <a:pt x="85" y="1157"/>
                  <a:pt x="76" y="1179"/>
                  <a:pt x="57" y="1235"/>
                </a:cubicBezTo>
                <a:cubicBezTo>
                  <a:pt x="46" y="1269"/>
                  <a:pt x="34" y="1302"/>
                  <a:pt x="23" y="1336"/>
                </a:cubicBezTo>
                <a:cubicBezTo>
                  <a:pt x="16" y="1359"/>
                  <a:pt x="0" y="1404"/>
                  <a:pt x="0" y="1404"/>
                </a:cubicBezTo>
                <a:cubicBezTo>
                  <a:pt x="8" y="1551"/>
                  <a:pt x="12" y="1698"/>
                  <a:pt x="23" y="1845"/>
                </a:cubicBezTo>
                <a:cubicBezTo>
                  <a:pt x="24" y="1857"/>
                  <a:pt x="26" y="1870"/>
                  <a:pt x="34" y="1878"/>
                </a:cubicBezTo>
                <a:cubicBezTo>
                  <a:pt x="52" y="1896"/>
                  <a:pt x="81" y="1898"/>
                  <a:pt x="102" y="1912"/>
                </a:cubicBezTo>
                <a:cubicBezTo>
                  <a:pt x="141" y="2032"/>
                  <a:pt x="76" y="1856"/>
                  <a:pt x="147" y="1969"/>
                </a:cubicBezTo>
                <a:cubicBezTo>
                  <a:pt x="147" y="1970"/>
                  <a:pt x="175" y="2052"/>
                  <a:pt x="181" y="2070"/>
                </a:cubicBezTo>
                <a:cubicBezTo>
                  <a:pt x="185" y="2081"/>
                  <a:pt x="181" y="2100"/>
                  <a:pt x="192" y="2104"/>
                </a:cubicBezTo>
                <a:cubicBezTo>
                  <a:pt x="203" y="2108"/>
                  <a:pt x="215" y="2112"/>
                  <a:pt x="226" y="2116"/>
                </a:cubicBezTo>
                <a:cubicBezTo>
                  <a:pt x="246" y="2198"/>
                  <a:pt x="219" y="2132"/>
                  <a:pt x="271" y="2183"/>
                </a:cubicBezTo>
                <a:cubicBezTo>
                  <a:pt x="325" y="2236"/>
                  <a:pt x="256" y="2207"/>
                  <a:pt x="339" y="2229"/>
                </a:cubicBezTo>
                <a:cubicBezTo>
                  <a:pt x="391" y="2304"/>
                  <a:pt x="502" y="2316"/>
                  <a:pt x="588" y="2319"/>
                </a:cubicBezTo>
                <a:cubicBezTo>
                  <a:pt x="761" y="2325"/>
                  <a:pt x="934" y="2326"/>
                  <a:pt x="1107" y="2330"/>
                </a:cubicBezTo>
                <a:cubicBezTo>
                  <a:pt x="1174" y="2348"/>
                  <a:pt x="1241" y="2356"/>
                  <a:pt x="1310" y="2364"/>
                </a:cubicBezTo>
                <a:cubicBezTo>
                  <a:pt x="1356" y="2410"/>
                  <a:pt x="1389" y="2465"/>
                  <a:pt x="1435" y="2511"/>
                </a:cubicBezTo>
                <a:cubicBezTo>
                  <a:pt x="1459" y="2584"/>
                  <a:pt x="1488" y="2623"/>
                  <a:pt x="1559" y="2646"/>
                </a:cubicBezTo>
                <a:cubicBezTo>
                  <a:pt x="1686" y="2742"/>
                  <a:pt x="1707" y="2716"/>
                  <a:pt x="1909" y="2726"/>
                </a:cubicBezTo>
                <a:cubicBezTo>
                  <a:pt x="2202" y="2758"/>
                  <a:pt x="2166" y="2763"/>
                  <a:pt x="2553" y="2737"/>
                </a:cubicBezTo>
                <a:cubicBezTo>
                  <a:pt x="2577" y="2735"/>
                  <a:pt x="2621" y="2714"/>
                  <a:pt x="2621" y="2714"/>
                </a:cubicBezTo>
                <a:cubicBezTo>
                  <a:pt x="2666" y="2645"/>
                  <a:pt x="2746" y="2624"/>
                  <a:pt x="2824" y="2613"/>
                </a:cubicBezTo>
                <a:cubicBezTo>
                  <a:pt x="2845" y="2549"/>
                  <a:pt x="2842" y="2516"/>
                  <a:pt x="2892" y="2466"/>
                </a:cubicBezTo>
                <a:cubicBezTo>
                  <a:pt x="2896" y="2443"/>
                  <a:pt x="2896" y="2420"/>
                  <a:pt x="2903" y="2398"/>
                </a:cubicBezTo>
                <a:cubicBezTo>
                  <a:pt x="2907" y="2385"/>
                  <a:pt x="2924" y="2377"/>
                  <a:pt x="2925" y="2364"/>
                </a:cubicBezTo>
                <a:cubicBezTo>
                  <a:pt x="2929" y="2317"/>
                  <a:pt x="2867" y="2003"/>
                  <a:pt x="3005" y="1958"/>
                </a:cubicBezTo>
                <a:cubicBezTo>
                  <a:pt x="3039" y="1923"/>
                  <a:pt x="3066" y="1916"/>
                  <a:pt x="3106" y="1890"/>
                </a:cubicBezTo>
                <a:cubicBezTo>
                  <a:pt x="3110" y="1739"/>
                  <a:pt x="3099" y="1588"/>
                  <a:pt x="3117" y="1438"/>
                </a:cubicBezTo>
                <a:cubicBezTo>
                  <a:pt x="3119" y="1422"/>
                  <a:pt x="3150" y="1436"/>
                  <a:pt x="3163" y="1427"/>
                </a:cubicBezTo>
                <a:cubicBezTo>
                  <a:pt x="3187" y="1411"/>
                  <a:pt x="3203" y="1349"/>
                  <a:pt x="3219" y="1325"/>
                </a:cubicBezTo>
                <a:cubicBezTo>
                  <a:pt x="3223" y="1280"/>
                  <a:pt x="3223" y="1235"/>
                  <a:pt x="3230" y="1190"/>
                </a:cubicBezTo>
                <a:cubicBezTo>
                  <a:pt x="3247" y="1088"/>
                  <a:pt x="3291" y="1099"/>
                  <a:pt x="3389" y="1088"/>
                </a:cubicBezTo>
                <a:cubicBezTo>
                  <a:pt x="3473" y="957"/>
                  <a:pt x="3464" y="759"/>
                  <a:pt x="3389" y="625"/>
                </a:cubicBezTo>
                <a:cubicBezTo>
                  <a:pt x="3363" y="579"/>
                  <a:pt x="3328" y="533"/>
                  <a:pt x="3298" y="489"/>
                </a:cubicBezTo>
                <a:cubicBezTo>
                  <a:pt x="3280" y="462"/>
                  <a:pt x="3195" y="421"/>
                  <a:pt x="3163" y="399"/>
                </a:cubicBezTo>
                <a:cubicBezTo>
                  <a:pt x="3140" y="384"/>
                  <a:pt x="3095" y="354"/>
                  <a:pt x="3095" y="354"/>
                </a:cubicBezTo>
                <a:cubicBezTo>
                  <a:pt x="3087" y="343"/>
                  <a:pt x="3083" y="328"/>
                  <a:pt x="3072" y="320"/>
                </a:cubicBezTo>
                <a:cubicBezTo>
                  <a:pt x="3063" y="313"/>
                  <a:pt x="3049" y="314"/>
                  <a:pt x="3038" y="309"/>
                </a:cubicBezTo>
                <a:cubicBezTo>
                  <a:pt x="3000" y="290"/>
                  <a:pt x="2966" y="268"/>
                  <a:pt x="2925" y="252"/>
                </a:cubicBezTo>
                <a:cubicBezTo>
                  <a:pt x="2903" y="243"/>
                  <a:pt x="2858" y="230"/>
                  <a:pt x="2858" y="230"/>
                </a:cubicBezTo>
                <a:cubicBezTo>
                  <a:pt x="2749" y="234"/>
                  <a:pt x="2639" y="232"/>
                  <a:pt x="2530" y="241"/>
                </a:cubicBezTo>
                <a:cubicBezTo>
                  <a:pt x="2506" y="243"/>
                  <a:pt x="2462" y="263"/>
                  <a:pt x="2462" y="263"/>
                </a:cubicBezTo>
                <a:cubicBezTo>
                  <a:pt x="2349" y="257"/>
                  <a:pt x="2271" y="255"/>
                  <a:pt x="2169" y="230"/>
                </a:cubicBezTo>
                <a:cubicBezTo>
                  <a:pt x="2158" y="222"/>
                  <a:pt x="2147" y="213"/>
                  <a:pt x="2135" y="207"/>
                </a:cubicBezTo>
                <a:cubicBezTo>
                  <a:pt x="2124" y="202"/>
                  <a:pt x="2110" y="203"/>
                  <a:pt x="2101" y="196"/>
                </a:cubicBezTo>
                <a:cubicBezTo>
                  <a:pt x="2090" y="188"/>
                  <a:pt x="2088" y="172"/>
                  <a:pt x="2078" y="162"/>
                </a:cubicBezTo>
                <a:cubicBezTo>
                  <a:pt x="2069" y="152"/>
                  <a:pt x="2056" y="147"/>
                  <a:pt x="2045" y="139"/>
                </a:cubicBezTo>
                <a:cubicBezTo>
                  <a:pt x="2008" y="84"/>
                  <a:pt x="1948" y="48"/>
                  <a:pt x="1886" y="26"/>
                </a:cubicBezTo>
                <a:cubicBezTo>
                  <a:pt x="1766" y="39"/>
                  <a:pt x="1773" y="0"/>
                  <a:pt x="1773" y="60"/>
                </a:cubicBezTo>
                <a:close/>
              </a:path>
            </a:pathLst>
          </a:custGeom>
          <a:blipFill dpi="0" rotWithShape="0">
            <a:blip r:embed="rId2" cstate="print"/>
            <a:srcRect/>
            <a:tile tx="0" ty="0" sx="100000" sy="100000" flip="none" algn="tl"/>
          </a:blipFill>
          <a:ln w="28575">
            <a:solidFill>
              <a:schemeClr val="tx1"/>
            </a:solidFill>
            <a:round/>
            <a:headEnd/>
            <a:tailEnd/>
          </a:ln>
        </p:spPr>
        <p:txBody>
          <a:bodyPr/>
          <a:lstStyle/>
          <a:p>
            <a:endParaRPr lang="es-ES" sz="1800">
              <a:latin typeface="Calibri" pitchFamily="34" charset="0"/>
            </a:endParaRPr>
          </a:p>
        </p:txBody>
      </p:sp>
      <p:sp>
        <p:nvSpPr>
          <p:cNvPr id="37892" name="Freeform 4" descr="Papel carta"/>
          <p:cNvSpPr>
            <a:spLocks/>
          </p:cNvSpPr>
          <p:nvPr/>
        </p:nvSpPr>
        <p:spPr bwMode="auto">
          <a:xfrm>
            <a:off x="3352800" y="2667000"/>
            <a:ext cx="2325688" cy="1814513"/>
          </a:xfrm>
          <a:custGeom>
            <a:avLst/>
            <a:gdLst>
              <a:gd name="T0" fmla="*/ 2147483647 w 1465"/>
              <a:gd name="T1" fmla="*/ 2147483647 h 1143"/>
              <a:gd name="T2" fmla="*/ 2147483647 w 1465"/>
              <a:gd name="T3" fmla="*/ 2147483647 h 1143"/>
              <a:gd name="T4" fmla="*/ 2147483647 w 1465"/>
              <a:gd name="T5" fmla="*/ 2147483647 h 1143"/>
              <a:gd name="T6" fmla="*/ 2147483647 w 1465"/>
              <a:gd name="T7" fmla="*/ 2147483647 h 1143"/>
              <a:gd name="T8" fmla="*/ 2147483647 w 1465"/>
              <a:gd name="T9" fmla="*/ 2147483647 h 1143"/>
              <a:gd name="T10" fmla="*/ 2147483647 w 1465"/>
              <a:gd name="T11" fmla="*/ 2147483647 h 1143"/>
              <a:gd name="T12" fmla="*/ 2147483647 w 1465"/>
              <a:gd name="T13" fmla="*/ 2147483647 h 1143"/>
              <a:gd name="T14" fmla="*/ 2147483647 w 1465"/>
              <a:gd name="T15" fmla="*/ 2147483647 h 1143"/>
              <a:gd name="T16" fmla="*/ 2147483647 w 1465"/>
              <a:gd name="T17" fmla="*/ 2147483647 h 1143"/>
              <a:gd name="T18" fmla="*/ 2147483647 w 1465"/>
              <a:gd name="T19" fmla="*/ 2147483647 h 1143"/>
              <a:gd name="T20" fmla="*/ 2147483647 w 1465"/>
              <a:gd name="T21" fmla="*/ 2147483647 h 1143"/>
              <a:gd name="T22" fmla="*/ 2147483647 w 1465"/>
              <a:gd name="T23" fmla="*/ 2147483647 h 1143"/>
              <a:gd name="T24" fmla="*/ 2147483647 w 1465"/>
              <a:gd name="T25" fmla="*/ 2147483647 h 1143"/>
              <a:gd name="T26" fmla="*/ 2147483647 w 1465"/>
              <a:gd name="T27" fmla="*/ 2147483647 h 1143"/>
              <a:gd name="T28" fmla="*/ 2147483647 w 1465"/>
              <a:gd name="T29" fmla="*/ 2147483647 h 1143"/>
              <a:gd name="T30" fmla="*/ 2147483647 w 1465"/>
              <a:gd name="T31" fmla="*/ 2147483647 h 1143"/>
              <a:gd name="T32" fmla="*/ 2147483647 w 1465"/>
              <a:gd name="T33" fmla="*/ 2147483647 h 1143"/>
              <a:gd name="T34" fmla="*/ 2147483647 w 1465"/>
              <a:gd name="T35" fmla="*/ 2147483647 h 1143"/>
              <a:gd name="T36" fmla="*/ 2147483647 w 1465"/>
              <a:gd name="T37" fmla="*/ 2147483647 h 1143"/>
              <a:gd name="T38" fmla="*/ 2147483647 w 1465"/>
              <a:gd name="T39" fmla="*/ 2147483647 h 1143"/>
              <a:gd name="T40" fmla="*/ 2147483647 w 1465"/>
              <a:gd name="T41" fmla="*/ 2147483647 h 1143"/>
              <a:gd name="T42" fmla="*/ 2147483647 w 1465"/>
              <a:gd name="T43" fmla="*/ 2147483647 h 1143"/>
              <a:gd name="T44" fmla="*/ 2147483647 w 1465"/>
              <a:gd name="T45" fmla="*/ 2147483647 h 1143"/>
              <a:gd name="T46" fmla="*/ 2147483647 w 1465"/>
              <a:gd name="T47" fmla="*/ 2147483647 h 1143"/>
              <a:gd name="T48" fmla="*/ 2147483647 w 1465"/>
              <a:gd name="T49" fmla="*/ 2147483647 h 1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5"/>
              <a:gd name="T76" fmla="*/ 0 h 1143"/>
              <a:gd name="T77" fmla="*/ 1465 w 1465"/>
              <a:gd name="T78" fmla="*/ 1143 h 1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5" h="1143">
                <a:moveTo>
                  <a:pt x="845" y="60"/>
                </a:moveTo>
                <a:cubicBezTo>
                  <a:pt x="661" y="64"/>
                  <a:pt x="458" y="0"/>
                  <a:pt x="303" y="105"/>
                </a:cubicBezTo>
                <a:cubicBezTo>
                  <a:pt x="296" y="116"/>
                  <a:pt x="284" y="126"/>
                  <a:pt x="281" y="139"/>
                </a:cubicBezTo>
                <a:cubicBezTo>
                  <a:pt x="273" y="172"/>
                  <a:pt x="292" y="215"/>
                  <a:pt x="269" y="240"/>
                </a:cubicBezTo>
                <a:cubicBezTo>
                  <a:pt x="249" y="262"/>
                  <a:pt x="209" y="248"/>
                  <a:pt x="179" y="252"/>
                </a:cubicBezTo>
                <a:cubicBezTo>
                  <a:pt x="133" y="282"/>
                  <a:pt x="141" y="298"/>
                  <a:pt x="111" y="342"/>
                </a:cubicBezTo>
                <a:cubicBezTo>
                  <a:pt x="67" y="479"/>
                  <a:pt x="0" y="682"/>
                  <a:pt x="179" y="726"/>
                </a:cubicBezTo>
                <a:cubicBezTo>
                  <a:pt x="186" y="753"/>
                  <a:pt x="197" y="778"/>
                  <a:pt x="202" y="805"/>
                </a:cubicBezTo>
                <a:cubicBezTo>
                  <a:pt x="215" y="881"/>
                  <a:pt x="206" y="925"/>
                  <a:pt x="247" y="986"/>
                </a:cubicBezTo>
                <a:cubicBezTo>
                  <a:pt x="298" y="1143"/>
                  <a:pt x="644" y="1052"/>
                  <a:pt x="699" y="1054"/>
                </a:cubicBezTo>
                <a:cubicBezTo>
                  <a:pt x="744" y="1068"/>
                  <a:pt x="790" y="1072"/>
                  <a:pt x="834" y="1088"/>
                </a:cubicBezTo>
                <a:cubicBezTo>
                  <a:pt x="883" y="1084"/>
                  <a:pt x="934" y="1089"/>
                  <a:pt x="981" y="1076"/>
                </a:cubicBezTo>
                <a:cubicBezTo>
                  <a:pt x="1018" y="1066"/>
                  <a:pt x="1006" y="963"/>
                  <a:pt x="1015" y="918"/>
                </a:cubicBezTo>
                <a:cubicBezTo>
                  <a:pt x="1021" y="888"/>
                  <a:pt x="1049" y="876"/>
                  <a:pt x="1071" y="862"/>
                </a:cubicBezTo>
                <a:cubicBezTo>
                  <a:pt x="1118" y="793"/>
                  <a:pt x="1186" y="785"/>
                  <a:pt x="1263" y="771"/>
                </a:cubicBezTo>
                <a:cubicBezTo>
                  <a:pt x="1287" y="704"/>
                  <a:pt x="1262" y="580"/>
                  <a:pt x="1297" y="545"/>
                </a:cubicBezTo>
                <a:cubicBezTo>
                  <a:pt x="1316" y="526"/>
                  <a:pt x="1342" y="515"/>
                  <a:pt x="1365" y="500"/>
                </a:cubicBezTo>
                <a:cubicBezTo>
                  <a:pt x="1376" y="493"/>
                  <a:pt x="1399" y="478"/>
                  <a:pt x="1399" y="478"/>
                </a:cubicBezTo>
                <a:cubicBezTo>
                  <a:pt x="1417" y="421"/>
                  <a:pt x="1437" y="444"/>
                  <a:pt x="1455" y="387"/>
                </a:cubicBezTo>
                <a:cubicBezTo>
                  <a:pt x="1451" y="334"/>
                  <a:pt x="1465" y="277"/>
                  <a:pt x="1444" y="229"/>
                </a:cubicBezTo>
                <a:cubicBezTo>
                  <a:pt x="1434" y="207"/>
                  <a:pt x="1376" y="207"/>
                  <a:pt x="1376" y="207"/>
                </a:cubicBezTo>
                <a:cubicBezTo>
                  <a:pt x="1253" y="124"/>
                  <a:pt x="1163" y="115"/>
                  <a:pt x="1015" y="105"/>
                </a:cubicBezTo>
                <a:cubicBezTo>
                  <a:pt x="992" y="90"/>
                  <a:pt x="973" y="69"/>
                  <a:pt x="947" y="60"/>
                </a:cubicBezTo>
                <a:cubicBezTo>
                  <a:pt x="924" y="52"/>
                  <a:pt x="879" y="37"/>
                  <a:pt x="879" y="37"/>
                </a:cubicBezTo>
                <a:cubicBezTo>
                  <a:pt x="841" y="49"/>
                  <a:pt x="845" y="36"/>
                  <a:pt x="845" y="60"/>
                </a:cubicBezTo>
                <a:close/>
              </a:path>
            </a:pathLst>
          </a:custGeom>
          <a:blipFill dpi="0" rotWithShape="0">
            <a:blip r:embed="rId3" cstate="print"/>
            <a:srcRect/>
            <a:tile tx="0" ty="0" sx="100000" sy="100000" flip="none" algn="tl"/>
          </a:blipFill>
          <a:ln w="38100">
            <a:solidFill>
              <a:schemeClr val="tx1"/>
            </a:solidFill>
            <a:round/>
            <a:headEnd/>
            <a:tailEnd/>
          </a:ln>
        </p:spPr>
        <p:txBody>
          <a:bodyPr/>
          <a:lstStyle/>
          <a:p>
            <a:endParaRPr lang="es-ES" sz="1800">
              <a:latin typeface="Calibri" pitchFamily="34" charset="0"/>
            </a:endParaRPr>
          </a:p>
        </p:txBody>
      </p:sp>
      <p:sp>
        <p:nvSpPr>
          <p:cNvPr id="37893" name="Freeform 5"/>
          <p:cNvSpPr>
            <a:spLocks/>
          </p:cNvSpPr>
          <p:nvPr/>
        </p:nvSpPr>
        <p:spPr bwMode="auto">
          <a:xfrm>
            <a:off x="3886200" y="3581400"/>
            <a:ext cx="1042988" cy="609600"/>
          </a:xfrm>
          <a:custGeom>
            <a:avLst/>
            <a:gdLst>
              <a:gd name="T0" fmla="*/ 2147483647 w 657"/>
              <a:gd name="T1" fmla="*/ 2147483647 h 522"/>
              <a:gd name="T2" fmla="*/ 2147483647 w 657"/>
              <a:gd name="T3" fmla="*/ 2147483647 h 522"/>
              <a:gd name="T4" fmla="*/ 2147483647 w 657"/>
              <a:gd name="T5" fmla="*/ 2147483647 h 522"/>
              <a:gd name="T6" fmla="*/ 2147483647 w 657"/>
              <a:gd name="T7" fmla="*/ 2147483647 h 522"/>
              <a:gd name="T8" fmla="*/ 2147483647 w 657"/>
              <a:gd name="T9" fmla="*/ 2147483647 h 522"/>
              <a:gd name="T10" fmla="*/ 2147483647 w 657"/>
              <a:gd name="T11" fmla="*/ 2147483647 h 522"/>
              <a:gd name="T12" fmla="*/ 2147483647 w 657"/>
              <a:gd name="T13" fmla="*/ 2147483647 h 522"/>
              <a:gd name="T14" fmla="*/ 2147483647 w 657"/>
              <a:gd name="T15" fmla="*/ 2147483647 h 522"/>
              <a:gd name="T16" fmla="*/ 2147483647 w 657"/>
              <a:gd name="T17" fmla="*/ 2147483647 h 5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7"/>
              <a:gd name="T28" fmla="*/ 0 h 522"/>
              <a:gd name="T29" fmla="*/ 657 w 657"/>
              <a:gd name="T30" fmla="*/ 522 h 5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7" h="522">
                <a:moveTo>
                  <a:pt x="497" y="1"/>
                </a:moveTo>
                <a:cubicBezTo>
                  <a:pt x="433" y="5"/>
                  <a:pt x="369" y="9"/>
                  <a:pt x="305" y="12"/>
                </a:cubicBezTo>
                <a:cubicBezTo>
                  <a:pt x="233" y="16"/>
                  <a:pt x="158" y="0"/>
                  <a:pt x="90" y="23"/>
                </a:cubicBezTo>
                <a:cubicBezTo>
                  <a:pt x="67" y="31"/>
                  <a:pt x="68" y="91"/>
                  <a:pt x="68" y="91"/>
                </a:cubicBezTo>
                <a:cubicBezTo>
                  <a:pt x="83" y="455"/>
                  <a:pt x="0" y="321"/>
                  <a:pt x="181" y="385"/>
                </a:cubicBezTo>
                <a:cubicBezTo>
                  <a:pt x="262" y="522"/>
                  <a:pt x="287" y="462"/>
                  <a:pt x="497" y="452"/>
                </a:cubicBezTo>
                <a:cubicBezTo>
                  <a:pt x="518" y="388"/>
                  <a:pt x="503" y="341"/>
                  <a:pt x="576" y="317"/>
                </a:cubicBezTo>
                <a:cubicBezTo>
                  <a:pt x="657" y="262"/>
                  <a:pt x="644" y="154"/>
                  <a:pt x="610" y="57"/>
                </a:cubicBezTo>
                <a:cubicBezTo>
                  <a:pt x="601" y="31"/>
                  <a:pt x="520" y="48"/>
                  <a:pt x="497" y="1"/>
                </a:cubicBezTo>
                <a:close/>
              </a:path>
            </a:pathLst>
          </a:custGeom>
          <a:gradFill rotWithShape="1">
            <a:gsLst>
              <a:gs pos="0">
                <a:srgbClr val="FFFFFF"/>
              </a:gs>
              <a:gs pos="100000">
                <a:srgbClr val="FF0000"/>
              </a:gs>
            </a:gsLst>
            <a:path path="rect">
              <a:fillToRect l="50000" t="50000" r="50000" b="50000"/>
            </a:path>
          </a:gradFill>
          <a:ln w="28575">
            <a:solidFill>
              <a:schemeClr val="tx1"/>
            </a:solidFill>
            <a:round/>
            <a:headEnd/>
            <a:tailEnd/>
          </a:ln>
        </p:spPr>
        <p:txBody>
          <a:bodyPr/>
          <a:lstStyle/>
          <a:p>
            <a:endParaRPr lang="es-ES" sz="1800">
              <a:latin typeface="Calibri" pitchFamily="34" charset="0"/>
            </a:endParaRPr>
          </a:p>
        </p:txBody>
      </p:sp>
      <p:sp>
        <p:nvSpPr>
          <p:cNvPr id="154630" name="Oval 6" descr="Gotas de agua"/>
          <p:cNvSpPr>
            <a:spLocks noChangeArrowheads="1"/>
          </p:cNvSpPr>
          <p:nvPr/>
        </p:nvSpPr>
        <p:spPr bwMode="auto">
          <a:xfrm>
            <a:off x="467544" y="1218456"/>
            <a:ext cx="2362200" cy="914400"/>
          </a:xfrm>
          <a:prstGeom prst="ellipse">
            <a:avLst/>
          </a:prstGeom>
          <a:blipFill>
            <a:blip r:embed="rId2"/>
            <a:tile tx="0" ty="0" sx="100000" sy="100000" flip="none" algn="tl"/>
          </a:blipFill>
          <a:ln w="28575">
            <a:solidFill>
              <a:schemeClr val="tx1"/>
            </a:solidFill>
            <a:miter lim="800000"/>
            <a:headEnd/>
            <a:tailEnd/>
          </a:ln>
          <a:effectLst>
            <a:outerShdw dist="152928" dir="5114181" algn="ctr" rotWithShape="0">
              <a:schemeClr val="bg2"/>
            </a:outerShdw>
          </a:effectLst>
        </p:spPr>
        <p:txBody>
          <a:bodyPr wrap="none" anchor="ctr"/>
          <a:lstStyle/>
          <a:p>
            <a:pPr algn="ctr"/>
            <a:r>
              <a:rPr lang="es-ES" dirty="0">
                <a:latin typeface="Arial" charset="0"/>
              </a:rPr>
              <a:t>Entorno General</a:t>
            </a:r>
          </a:p>
        </p:txBody>
      </p:sp>
      <p:sp>
        <p:nvSpPr>
          <p:cNvPr id="154631" name="Oval 7" descr="Papel carta"/>
          <p:cNvSpPr>
            <a:spLocks noChangeArrowheads="1"/>
          </p:cNvSpPr>
          <p:nvPr/>
        </p:nvSpPr>
        <p:spPr bwMode="auto">
          <a:xfrm>
            <a:off x="6400800" y="1143000"/>
            <a:ext cx="2362200" cy="914400"/>
          </a:xfrm>
          <a:prstGeom prst="ellipse">
            <a:avLst/>
          </a:prstGeom>
          <a:blipFill>
            <a:blip r:embed="rId3"/>
            <a:tile tx="0" ty="0" sx="100000" sy="100000" flip="none" algn="tl"/>
          </a:blipFill>
          <a:ln w="28575">
            <a:solidFill>
              <a:schemeClr val="tx1"/>
            </a:solidFill>
            <a:miter lim="800000"/>
            <a:headEnd/>
            <a:tailEnd/>
          </a:ln>
          <a:effectLst>
            <a:outerShdw dist="152928" dir="5114181" algn="ctr" rotWithShape="0">
              <a:schemeClr val="bg2"/>
            </a:outerShdw>
          </a:effectLst>
        </p:spPr>
        <p:txBody>
          <a:bodyPr wrap="none" anchor="ctr"/>
          <a:lstStyle/>
          <a:p>
            <a:pPr algn="ctr"/>
            <a:r>
              <a:rPr lang="es-ES" dirty="0">
                <a:latin typeface="Arial" charset="0"/>
              </a:rPr>
              <a:t>Entorno sectorial </a:t>
            </a:r>
          </a:p>
          <a:p>
            <a:pPr algn="ctr"/>
            <a:r>
              <a:rPr lang="es-ES" dirty="0">
                <a:latin typeface="Arial" charset="0"/>
              </a:rPr>
              <a:t>o medio</a:t>
            </a:r>
          </a:p>
        </p:txBody>
      </p:sp>
      <p:sp>
        <p:nvSpPr>
          <p:cNvPr id="154632" name="AutoShape 8"/>
          <p:cNvSpPr>
            <a:spLocks noChangeArrowheads="1"/>
          </p:cNvSpPr>
          <p:nvPr/>
        </p:nvSpPr>
        <p:spPr bwMode="auto">
          <a:xfrm>
            <a:off x="3048000" y="1074440"/>
            <a:ext cx="2819400" cy="914400"/>
          </a:xfrm>
          <a:prstGeom prst="diamond">
            <a:avLst/>
          </a:prstGeom>
          <a:gradFill rotWithShape="0">
            <a:gsLst>
              <a:gs pos="0">
                <a:srgbClr val="FFFFFF"/>
              </a:gs>
              <a:gs pos="100000">
                <a:srgbClr val="FF0000"/>
              </a:gs>
            </a:gsLst>
            <a:path path="shape">
              <a:fillToRect l="50000" t="50000" r="50000" b="50000"/>
            </a:path>
          </a:gradFill>
          <a:ln w="28575">
            <a:solidFill>
              <a:schemeClr val="tx1"/>
            </a:solidFill>
            <a:miter lim="800000"/>
            <a:headEnd/>
            <a:tailEnd/>
          </a:ln>
          <a:effectLst>
            <a:outerShdw dist="152928" dir="5114181" algn="ctr" rotWithShape="0">
              <a:schemeClr val="bg2"/>
            </a:outerShdw>
          </a:effectLst>
        </p:spPr>
        <p:txBody>
          <a:bodyPr wrap="none" anchor="ctr"/>
          <a:lstStyle/>
          <a:p>
            <a:pPr algn="ctr" fontAlgn="auto">
              <a:spcBef>
                <a:spcPts val="0"/>
              </a:spcBef>
              <a:spcAft>
                <a:spcPts val="0"/>
              </a:spcAft>
              <a:defRPr/>
            </a:pPr>
            <a:r>
              <a:rPr lang="es-ES" sz="1800" dirty="0" smtClean="0">
                <a:latin typeface="Arial" charset="0"/>
              </a:rPr>
              <a:t>La Empresa</a:t>
            </a:r>
          </a:p>
          <a:p>
            <a:pPr algn="ctr" fontAlgn="auto">
              <a:spcBef>
                <a:spcPts val="0"/>
              </a:spcBef>
              <a:spcAft>
                <a:spcPts val="0"/>
              </a:spcAft>
              <a:defRPr/>
            </a:pPr>
            <a:r>
              <a:rPr lang="es-ES" dirty="0" smtClean="0">
                <a:latin typeface="Arial" charset="0"/>
              </a:rPr>
              <a:t>Entorno </a:t>
            </a:r>
            <a:r>
              <a:rPr lang="es-ES" sz="1800" dirty="0" smtClean="0">
                <a:latin typeface="Arial" charset="0"/>
              </a:rPr>
              <a:t>próximo</a:t>
            </a:r>
            <a:endParaRPr lang="es-ES" sz="1800" dirty="0">
              <a:latin typeface="Arial" charset="0"/>
            </a:endParaRPr>
          </a:p>
        </p:txBody>
      </p:sp>
      <p:sp>
        <p:nvSpPr>
          <p:cNvPr id="37897" name="Text Box 9"/>
          <p:cNvSpPr txBox="1">
            <a:spLocks noChangeArrowheads="1"/>
          </p:cNvSpPr>
          <p:nvPr/>
        </p:nvSpPr>
        <p:spPr bwMode="auto">
          <a:xfrm>
            <a:off x="228600" y="2819400"/>
            <a:ext cx="1752600" cy="730250"/>
          </a:xfrm>
          <a:prstGeom prst="rect">
            <a:avLst/>
          </a:prstGeom>
          <a:solidFill>
            <a:srgbClr val="FF9900"/>
          </a:solidFill>
          <a:ln w="28575">
            <a:solidFill>
              <a:srgbClr val="4D4D4D"/>
            </a:solidFill>
            <a:miter lim="800000"/>
            <a:headEnd/>
            <a:tailEnd/>
          </a:ln>
        </p:spPr>
        <p:txBody>
          <a:bodyPr>
            <a:spAutoFit/>
          </a:bodyPr>
          <a:lstStyle/>
          <a:p>
            <a:pPr algn="ctr">
              <a:spcBef>
                <a:spcPct val="50000"/>
              </a:spcBef>
            </a:pPr>
            <a:r>
              <a:rPr lang="es-ES" sz="2000">
                <a:latin typeface="Arial" pitchFamily="34" charset="0"/>
              </a:rPr>
              <a:t>Ámbito Tecnológico</a:t>
            </a:r>
          </a:p>
        </p:txBody>
      </p:sp>
      <p:sp>
        <p:nvSpPr>
          <p:cNvPr id="37898" name="Text Box 10"/>
          <p:cNvSpPr txBox="1">
            <a:spLocks noChangeArrowheads="1"/>
          </p:cNvSpPr>
          <p:nvPr/>
        </p:nvSpPr>
        <p:spPr bwMode="auto">
          <a:xfrm>
            <a:off x="7467600" y="2895600"/>
            <a:ext cx="1447800" cy="730250"/>
          </a:xfrm>
          <a:prstGeom prst="rect">
            <a:avLst/>
          </a:prstGeom>
          <a:solidFill>
            <a:srgbClr val="00CCFF"/>
          </a:solidFill>
          <a:ln w="28575">
            <a:solidFill>
              <a:srgbClr val="4D4D4D"/>
            </a:solidFill>
            <a:miter lim="800000"/>
            <a:headEnd/>
            <a:tailEnd/>
          </a:ln>
        </p:spPr>
        <p:txBody>
          <a:bodyPr>
            <a:spAutoFit/>
          </a:bodyPr>
          <a:lstStyle/>
          <a:p>
            <a:pPr algn="ctr">
              <a:spcBef>
                <a:spcPct val="50000"/>
              </a:spcBef>
            </a:pPr>
            <a:r>
              <a:rPr lang="es-ES" sz="2000">
                <a:latin typeface="Arial" pitchFamily="34" charset="0"/>
              </a:rPr>
              <a:t>Ámbito Político</a:t>
            </a:r>
          </a:p>
        </p:txBody>
      </p:sp>
      <p:sp>
        <p:nvSpPr>
          <p:cNvPr id="37899" name="Text Box 11"/>
          <p:cNvSpPr txBox="1">
            <a:spLocks noChangeArrowheads="1"/>
          </p:cNvSpPr>
          <p:nvPr/>
        </p:nvSpPr>
        <p:spPr bwMode="auto">
          <a:xfrm>
            <a:off x="7086600" y="5486400"/>
            <a:ext cx="1676400" cy="730250"/>
          </a:xfrm>
          <a:prstGeom prst="rect">
            <a:avLst/>
          </a:prstGeom>
          <a:solidFill>
            <a:srgbClr val="FF99FF"/>
          </a:solidFill>
          <a:ln w="28575">
            <a:solidFill>
              <a:srgbClr val="4D4D4D"/>
            </a:solidFill>
            <a:miter lim="800000"/>
            <a:headEnd/>
            <a:tailEnd/>
          </a:ln>
        </p:spPr>
        <p:txBody>
          <a:bodyPr>
            <a:spAutoFit/>
          </a:bodyPr>
          <a:lstStyle/>
          <a:p>
            <a:pPr algn="ctr">
              <a:spcBef>
                <a:spcPct val="50000"/>
              </a:spcBef>
            </a:pPr>
            <a:r>
              <a:rPr lang="es-ES" sz="2000">
                <a:latin typeface="Arial" pitchFamily="34" charset="0"/>
              </a:rPr>
              <a:t>Ámbito cultural</a:t>
            </a:r>
          </a:p>
        </p:txBody>
      </p:sp>
      <p:sp>
        <p:nvSpPr>
          <p:cNvPr id="37900" name="Text Box 12"/>
          <p:cNvSpPr txBox="1">
            <a:spLocks noChangeArrowheads="1"/>
          </p:cNvSpPr>
          <p:nvPr/>
        </p:nvSpPr>
        <p:spPr bwMode="auto">
          <a:xfrm>
            <a:off x="3810000" y="5723086"/>
            <a:ext cx="1676400" cy="730250"/>
          </a:xfrm>
          <a:prstGeom prst="rect">
            <a:avLst/>
          </a:prstGeom>
          <a:solidFill>
            <a:schemeClr val="bg1">
              <a:lumMod val="85000"/>
            </a:schemeClr>
          </a:solidFill>
          <a:ln w="28575">
            <a:solidFill>
              <a:srgbClr val="4D4D4D"/>
            </a:solidFill>
            <a:miter lim="800000"/>
            <a:headEnd/>
            <a:tailEnd/>
          </a:ln>
        </p:spPr>
        <p:txBody>
          <a:bodyPr>
            <a:spAutoFit/>
          </a:bodyPr>
          <a:lstStyle/>
          <a:p>
            <a:pPr algn="ctr">
              <a:spcBef>
                <a:spcPct val="50000"/>
              </a:spcBef>
            </a:pPr>
            <a:r>
              <a:rPr lang="es-ES" sz="2000" dirty="0">
                <a:latin typeface="Arial" pitchFamily="34" charset="0"/>
              </a:rPr>
              <a:t>Ámbito Económico</a:t>
            </a:r>
          </a:p>
        </p:txBody>
      </p:sp>
      <p:sp>
        <p:nvSpPr>
          <p:cNvPr id="37901" name="Text Box 13"/>
          <p:cNvSpPr txBox="1">
            <a:spLocks noChangeArrowheads="1"/>
          </p:cNvSpPr>
          <p:nvPr/>
        </p:nvSpPr>
        <p:spPr bwMode="auto">
          <a:xfrm>
            <a:off x="304800" y="5334000"/>
            <a:ext cx="1676400" cy="730250"/>
          </a:xfrm>
          <a:prstGeom prst="rect">
            <a:avLst/>
          </a:prstGeom>
          <a:solidFill>
            <a:srgbClr val="00FF00"/>
          </a:solidFill>
          <a:ln w="28575">
            <a:solidFill>
              <a:srgbClr val="4D4D4D"/>
            </a:solidFill>
            <a:miter lim="800000"/>
            <a:headEnd/>
            <a:tailEnd/>
          </a:ln>
        </p:spPr>
        <p:txBody>
          <a:bodyPr>
            <a:spAutoFit/>
          </a:bodyPr>
          <a:lstStyle/>
          <a:p>
            <a:pPr algn="ctr">
              <a:spcBef>
                <a:spcPct val="50000"/>
              </a:spcBef>
            </a:pPr>
            <a:r>
              <a:rPr lang="es-ES" sz="2000" dirty="0">
                <a:latin typeface="Arial" pitchFamily="34" charset="0"/>
              </a:rPr>
              <a:t>Ámbito Social</a:t>
            </a:r>
          </a:p>
        </p:txBody>
      </p:sp>
      <p:sp>
        <p:nvSpPr>
          <p:cNvPr id="37902" name="Oval 14"/>
          <p:cNvSpPr>
            <a:spLocks noChangeArrowheads="1"/>
          </p:cNvSpPr>
          <p:nvPr/>
        </p:nvSpPr>
        <p:spPr bwMode="auto">
          <a:xfrm>
            <a:off x="2667000" y="3429000"/>
            <a:ext cx="609600" cy="533400"/>
          </a:xfrm>
          <a:prstGeom prst="ellipse">
            <a:avLst/>
          </a:prstGeom>
          <a:gradFill rotWithShape="0">
            <a:gsLst>
              <a:gs pos="0">
                <a:srgbClr val="FFFFFF"/>
              </a:gs>
              <a:gs pos="100000">
                <a:srgbClr val="FF9900"/>
              </a:gs>
            </a:gsLst>
            <a:path path="shape">
              <a:fillToRect l="50000" t="50000" r="50000" b="50000"/>
            </a:path>
          </a:gradFill>
          <a:ln w="28575">
            <a:solidFill>
              <a:schemeClr val="tx1"/>
            </a:solidFill>
            <a:round/>
            <a:headEnd/>
            <a:tailEnd/>
          </a:ln>
        </p:spPr>
        <p:txBody>
          <a:bodyPr wrap="none" anchor="ctr"/>
          <a:lstStyle/>
          <a:p>
            <a:pPr algn="ctr"/>
            <a:r>
              <a:rPr lang="es-ES_tradnl" sz="1800" dirty="0">
                <a:latin typeface="Calibri" pitchFamily="34" charset="0"/>
              </a:rPr>
              <a:t>6</a:t>
            </a:r>
            <a:endParaRPr lang="es-ES" sz="1800" dirty="0">
              <a:latin typeface="Calibri" pitchFamily="34" charset="0"/>
            </a:endParaRPr>
          </a:p>
        </p:txBody>
      </p:sp>
      <p:sp>
        <p:nvSpPr>
          <p:cNvPr id="37903" name="Oval 15"/>
          <p:cNvSpPr>
            <a:spLocks noChangeArrowheads="1"/>
          </p:cNvSpPr>
          <p:nvPr/>
        </p:nvSpPr>
        <p:spPr bwMode="auto">
          <a:xfrm>
            <a:off x="2819400" y="4419600"/>
            <a:ext cx="609600" cy="533400"/>
          </a:xfrm>
          <a:prstGeom prst="ellipse">
            <a:avLst/>
          </a:prstGeom>
          <a:gradFill rotWithShape="0">
            <a:gsLst>
              <a:gs pos="0">
                <a:srgbClr val="FFFFFF"/>
              </a:gs>
              <a:gs pos="100000">
                <a:srgbClr val="00FF00"/>
              </a:gs>
            </a:gsLst>
            <a:path path="shape">
              <a:fillToRect l="50000" t="50000" r="50000" b="50000"/>
            </a:path>
          </a:gradFill>
          <a:ln w="28575">
            <a:solidFill>
              <a:schemeClr val="tx1"/>
            </a:solidFill>
            <a:round/>
            <a:headEnd/>
            <a:tailEnd/>
          </a:ln>
        </p:spPr>
        <p:txBody>
          <a:bodyPr wrap="none" anchor="ctr"/>
          <a:lstStyle/>
          <a:p>
            <a:pPr algn="ctr"/>
            <a:r>
              <a:rPr lang="es-ES_tradnl" sz="1800" dirty="0">
                <a:latin typeface="Calibri" pitchFamily="34" charset="0"/>
              </a:rPr>
              <a:t>5</a:t>
            </a:r>
            <a:endParaRPr lang="es-ES" sz="1800" dirty="0">
              <a:latin typeface="Calibri" pitchFamily="34" charset="0"/>
            </a:endParaRPr>
          </a:p>
        </p:txBody>
      </p:sp>
      <p:sp>
        <p:nvSpPr>
          <p:cNvPr id="154640" name="Oval 16"/>
          <p:cNvSpPr>
            <a:spLocks noChangeArrowheads="1"/>
          </p:cNvSpPr>
          <p:nvPr/>
        </p:nvSpPr>
        <p:spPr bwMode="auto">
          <a:xfrm>
            <a:off x="4267200" y="4648200"/>
            <a:ext cx="609600" cy="533400"/>
          </a:xfrm>
          <a:prstGeom prst="ellipse">
            <a:avLst/>
          </a:prstGeom>
          <a:gradFill rotWithShape="0">
            <a:gsLst>
              <a:gs pos="0">
                <a:schemeClr val="bg1">
                  <a:gamma/>
                  <a:shade val="76078"/>
                  <a:invGamma/>
                </a:schemeClr>
              </a:gs>
              <a:gs pos="100000">
                <a:schemeClr val="bg1"/>
              </a:gs>
            </a:gsLst>
            <a:path path="shape">
              <a:fillToRect l="50000" t="50000" r="50000" b="50000"/>
            </a:path>
          </a:gradFill>
          <a:ln w="28575">
            <a:solidFill>
              <a:schemeClr val="tx1"/>
            </a:solidFill>
            <a:round/>
            <a:headEnd/>
            <a:tailEnd/>
          </a:ln>
          <a:effectLst/>
        </p:spPr>
        <p:txBody>
          <a:bodyPr wrap="none" anchor="ctr"/>
          <a:lstStyle/>
          <a:p>
            <a:pPr algn="ctr" fontAlgn="auto">
              <a:spcBef>
                <a:spcPts val="0"/>
              </a:spcBef>
              <a:spcAft>
                <a:spcPts val="0"/>
              </a:spcAft>
              <a:defRPr/>
            </a:pPr>
            <a:r>
              <a:rPr lang="es-ES_tradnl" sz="1800">
                <a:latin typeface="+mn-lt"/>
              </a:rPr>
              <a:t>4</a:t>
            </a:r>
            <a:endParaRPr lang="es-ES" sz="1800">
              <a:latin typeface="+mn-lt"/>
            </a:endParaRPr>
          </a:p>
        </p:txBody>
      </p:sp>
      <p:sp>
        <p:nvSpPr>
          <p:cNvPr id="37905" name="Oval 17"/>
          <p:cNvSpPr>
            <a:spLocks noChangeArrowheads="1"/>
          </p:cNvSpPr>
          <p:nvPr/>
        </p:nvSpPr>
        <p:spPr bwMode="auto">
          <a:xfrm>
            <a:off x="5486400" y="4648200"/>
            <a:ext cx="609600" cy="533400"/>
          </a:xfrm>
          <a:prstGeom prst="ellipse">
            <a:avLst/>
          </a:prstGeom>
          <a:gradFill rotWithShape="0">
            <a:gsLst>
              <a:gs pos="0">
                <a:srgbClr val="FFFFFF"/>
              </a:gs>
              <a:gs pos="100000">
                <a:srgbClr val="FF99FF"/>
              </a:gs>
            </a:gsLst>
            <a:path path="shape">
              <a:fillToRect l="50000" t="50000" r="50000" b="50000"/>
            </a:path>
          </a:gradFill>
          <a:ln w="28575">
            <a:solidFill>
              <a:schemeClr val="tx1"/>
            </a:solidFill>
            <a:round/>
            <a:headEnd/>
            <a:tailEnd/>
          </a:ln>
        </p:spPr>
        <p:txBody>
          <a:bodyPr wrap="none" anchor="ctr"/>
          <a:lstStyle/>
          <a:p>
            <a:pPr algn="ctr"/>
            <a:r>
              <a:rPr lang="es-ES_tradnl" sz="1800">
                <a:latin typeface="Calibri" pitchFamily="34" charset="0"/>
              </a:rPr>
              <a:t>3</a:t>
            </a:r>
            <a:endParaRPr lang="es-ES" sz="1800">
              <a:latin typeface="Calibri" pitchFamily="34" charset="0"/>
            </a:endParaRPr>
          </a:p>
        </p:txBody>
      </p:sp>
      <p:sp>
        <p:nvSpPr>
          <p:cNvPr id="37906" name="Oval 18"/>
          <p:cNvSpPr>
            <a:spLocks noChangeArrowheads="1"/>
          </p:cNvSpPr>
          <p:nvPr/>
        </p:nvSpPr>
        <p:spPr bwMode="auto">
          <a:xfrm>
            <a:off x="5943600" y="2971800"/>
            <a:ext cx="609600" cy="533400"/>
          </a:xfrm>
          <a:prstGeom prst="ellipse">
            <a:avLst/>
          </a:prstGeom>
          <a:gradFill rotWithShape="0">
            <a:gsLst>
              <a:gs pos="0">
                <a:srgbClr val="FFFFFF"/>
              </a:gs>
              <a:gs pos="100000">
                <a:srgbClr val="00CCFF"/>
              </a:gs>
            </a:gsLst>
            <a:path path="shape">
              <a:fillToRect l="50000" t="50000" r="50000" b="50000"/>
            </a:path>
          </a:gradFill>
          <a:ln w="28575">
            <a:solidFill>
              <a:schemeClr val="tx1"/>
            </a:solidFill>
            <a:round/>
            <a:headEnd/>
            <a:tailEnd/>
          </a:ln>
        </p:spPr>
        <p:txBody>
          <a:bodyPr wrap="none" anchor="ctr"/>
          <a:lstStyle/>
          <a:p>
            <a:pPr algn="ctr"/>
            <a:r>
              <a:rPr lang="es-ES_tradnl" sz="1800">
                <a:latin typeface="Calibri" pitchFamily="34" charset="0"/>
              </a:rPr>
              <a:t>1</a:t>
            </a:r>
            <a:endParaRPr lang="es-ES" sz="1800">
              <a:latin typeface="Calibri" pitchFamily="34" charset="0"/>
            </a:endParaRPr>
          </a:p>
        </p:txBody>
      </p:sp>
      <p:sp>
        <p:nvSpPr>
          <p:cNvPr id="37907" name="Line 19"/>
          <p:cNvSpPr>
            <a:spLocks noChangeShapeType="1"/>
          </p:cNvSpPr>
          <p:nvPr/>
        </p:nvSpPr>
        <p:spPr bwMode="auto">
          <a:xfrm flipV="1">
            <a:off x="4343400" y="2057400"/>
            <a:ext cx="0" cy="1752600"/>
          </a:xfrm>
          <a:prstGeom prst="line">
            <a:avLst/>
          </a:prstGeom>
          <a:noFill/>
          <a:ln w="57150">
            <a:solidFill>
              <a:srgbClr val="FFC000"/>
            </a:solidFill>
            <a:round/>
            <a:headEnd/>
            <a:tailEnd type="triangle" w="med" len="med"/>
          </a:ln>
        </p:spPr>
        <p:txBody>
          <a:bodyPr/>
          <a:lstStyle/>
          <a:p>
            <a:endParaRPr lang="es-CO"/>
          </a:p>
        </p:txBody>
      </p:sp>
      <p:sp>
        <p:nvSpPr>
          <p:cNvPr id="37908" name="Line 20"/>
          <p:cNvSpPr>
            <a:spLocks noChangeShapeType="1"/>
          </p:cNvSpPr>
          <p:nvPr/>
        </p:nvSpPr>
        <p:spPr bwMode="auto">
          <a:xfrm rot="17993547" flipV="1">
            <a:off x="2926557" y="1680369"/>
            <a:ext cx="76200" cy="1373187"/>
          </a:xfrm>
          <a:prstGeom prst="line">
            <a:avLst/>
          </a:prstGeom>
          <a:noFill/>
          <a:ln w="57150">
            <a:solidFill>
              <a:srgbClr val="FFC000"/>
            </a:solidFill>
            <a:round/>
            <a:headEnd/>
            <a:tailEnd type="triangle" w="med" len="med"/>
          </a:ln>
        </p:spPr>
        <p:txBody>
          <a:bodyPr/>
          <a:lstStyle/>
          <a:p>
            <a:endParaRPr lang="es-CO"/>
          </a:p>
        </p:txBody>
      </p:sp>
      <p:sp>
        <p:nvSpPr>
          <p:cNvPr id="37909" name="Line 21"/>
          <p:cNvSpPr>
            <a:spLocks noChangeShapeType="1"/>
          </p:cNvSpPr>
          <p:nvPr/>
        </p:nvSpPr>
        <p:spPr bwMode="auto">
          <a:xfrm rot="5390059">
            <a:off x="7008813" y="2665413"/>
            <a:ext cx="1587" cy="1068387"/>
          </a:xfrm>
          <a:prstGeom prst="line">
            <a:avLst/>
          </a:prstGeom>
          <a:noFill/>
          <a:ln w="57150">
            <a:solidFill>
              <a:schemeClr val="tx1"/>
            </a:solidFill>
            <a:round/>
            <a:headEnd type="triangle" w="med" len="med"/>
            <a:tailEnd/>
          </a:ln>
        </p:spPr>
        <p:txBody>
          <a:bodyPr/>
          <a:lstStyle/>
          <a:p>
            <a:endParaRPr lang="es-CO"/>
          </a:p>
        </p:txBody>
      </p:sp>
      <p:sp>
        <p:nvSpPr>
          <p:cNvPr id="37910" name="Line 22"/>
          <p:cNvSpPr>
            <a:spLocks noChangeShapeType="1"/>
          </p:cNvSpPr>
          <p:nvPr/>
        </p:nvSpPr>
        <p:spPr bwMode="auto">
          <a:xfrm rot="2611222" flipV="1">
            <a:off x="5680075" y="1560513"/>
            <a:ext cx="595313" cy="1862137"/>
          </a:xfrm>
          <a:prstGeom prst="line">
            <a:avLst/>
          </a:prstGeom>
          <a:noFill/>
          <a:ln w="57150">
            <a:solidFill>
              <a:srgbClr val="FFC000"/>
            </a:solidFill>
            <a:round/>
            <a:headEnd/>
            <a:tailEnd type="triangle" w="med" len="med"/>
          </a:ln>
        </p:spPr>
        <p:txBody>
          <a:bodyPr/>
          <a:lstStyle/>
          <a:p>
            <a:endParaRPr lang="es-CO"/>
          </a:p>
        </p:txBody>
      </p:sp>
      <p:sp>
        <p:nvSpPr>
          <p:cNvPr id="37911" name="Line 23"/>
          <p:cNvSpPr>
            <a:spLocks noChangeShapeType="1"/>
          </p:cNvSpPr>
          <p:nvPr/>
        </p:nvSpPr>
        <p:spPr bwMode="auto">
          <a:xfrm rot="14402541" flipV="1">
            <a:off x="2255838" y="4340225"/>
            <a:ext cx="152400" cy="1295400"/>
          </a:xfrm>
          <a:prstGeom prst="line">
            <a:avLst/>
          </a:prstGeom>
          <a:noFill/>
          <a:ln w="57150">
            <a:solidFill>
              <a:schemeClr val="tx1"/>
            </a:solidFill>
            <a:round/>
            <a:headEnd/>
            <a:tailEnd type="triangle" w="med" len="med"/>
          </a:ln>
        </p:spPr>
        <p:txBody>
          <a:bodyPr/>
          <a:lstStyle/>
          <a:p>
            <a:endParaRPr lang="es-CO"/>
          </a:p>
        </p:txBody>
      </p:sp>
      <p:sp>
        <p:nvSpPr>
          <p:cNvPr id="37912" name="Line 24"/>
          <p:cNvSpPr>
            <a:spLocks noChangeShapeType="1"/>
          </p:cNvSpPr>
          <p:nvPr/>
        </p:nvSpPr>
        <p:spPr bwMode="auto">
          <a:xfrm rot="17993547" flipV="1">
            <a:off x="2413794" y="2778919"/>
            <a:ext cx="11112" cy="1009650"/>
          </a:xfrm>
          <a:prstGeom prst="line">
            <a:avLst/>
          </a:prstGeom>
          <a:noFill/>
          <a:ln w="57150">
            <a:solidFill>
              <a:schemeClr val="tx1"/>
            </a:solidFill>
            <a:round/>
            <a:headEnd/>
            <a:tailEnd type="triangle" w="med" len="med"/>
          </a:ln>
        </p:spPr>
        <p:txBody>
          <a:bodyPr/>
          <a:lstStyle/>
          <a:p>
            <a:endParaRPr lang="es-CO"/>
          </a:p>
        </p:txBody>
      </p:sp>
      <p:sp>
        <p:nvSpPr>
          <p:cNvPr id="37913" name="Line 25"/>
          <p:cNvSpPr>
            <a:spLocks noChangeShapeType="1"/>
          </p:cNvSpPr>
          <p:nvPr/>
        </p:nvSpPr>
        <p:spPr bwMode="auto">
          <a:xfrm flipV="1">
            <a:off x="4572000" y="5181600"/>
            <a:ext cx="0" cy="528464"/>
          </a:xfrm>
          <a:prstGeom prst="line">
            <a:avLst/>
          </a:prstGeom>
          <a:noFill/>
          <a:ln w="57150">
            <a:solidFill>
              <a:schemeClr val="tx1"/>
            </a:solidFill>
            <a:round/>
            <a:headEnd type="triangle" w="med" len="med"/>
            <a:tailEnd/>
          </a:ln>
        </p:spPr>
        <p:txBody>
          <a:bodyPr/>
          <a:lstStyle/>
          <a:p>
            <a:endParaRPr lang="es-CO"/>
          </a:p>
        </p:txBody>
      </p:sp>
      <p:sp>
        <p:nvSpPr>
          <p:cNvPr id="37914" name="Line 26"/>
          <p:cNvSpPr>
            <a:spLocks noChangeShapeType="1"/>
          </p:cNvSpPr>
          <p:nvPr/>
        </p:nvSpPr>
        <p:spPr bwMode="auto">
          <a:xfrm rot="5390059" flipV="1">
            <a:off x="6172200" y="4645026"/>
            <a:ext cx="530225" cy="1143000"/>
          </a:xfrm>
          <a:prstGeom prst="line">
            <a:avLst/>
          </a:prstGeom>
          <a:noFill/>
          <a:ln w="57150">
            <a:solidFill>
              <a:schemeClr val="tx1"/>
            </a:solidFill>
            <a:round/>
            <a:headEnd/>
            <a:tailEnd type="triangle" w="med" len="med"/>
          </a:ln>
        </p:spPr>
        <p:txBody>
          <a:bodyPr/>
          <a:lstStyle/>
          <a:p>
            <a:endParaRPr lang="es-CO"/>
          </a:p>
        </p:txBody>
      </p:sp>
      <p:sp>
        <p:nvSpPr>
          <p:cNvPr id="37915" name="Text Box 27"/>
          <p:cNvSpPr txBox="1">
            <a:spLocks noChangeArrowheads="1"/>
          </p:cNvSpPr>
          <p:nvPr/>
        </p:nvSpPr>
        <p:spPr bwMode="auto">
          <a:xfrm>
            <a:off x="0" y="6324600"/>
            <a:ext cx="2819400" cy="304800"/>
          </a:xfrm>
          <a:prstGeom prst="rect">
            <a:avLst/>
          </a:prstGeom>
          <a:noFill/>
          <a:ln w="9525">
            <a:noFill/>
            <a:miter lim="800000"/>
            <a:headEnd/>
            <a:tailEnd/>
          </a:ln>
        </p:spPr>
        <p:txBody>
          <a:bodyPr>
            <a:spAutoFit/>
          </a:bodyPr>
          <a:lstStyle/>
          <a:p>
            <a:pPr>
              <a:spcBef>
                <a:spcPct val="50000"/>
              </a:spcBef>
            </a:pPr>
            <a:r>
              <a:rPr lang="es-ES" sz="1400" i="1">
                <a:latin typeface="Arial" pitchFamily="34" charset="0"/>
              </a:rPr>
              <a:t>Fuente: ZARUR R, A. L.  2004</a:t>
            </a:r>
          </a:p>
        </p:txBody>
      </p:sp>
      <p:sp>
        <p:nvSpPr>
          <p:cNvPr id="37916" name="Text Box 28"/>
          <p:cNvSpPr txBox="1">
            <a:spLocks noChangeArrowheads="1"/>
          </p:cNvSpPr>
          <p:nvPr/>
        </p:nvSpPr>
        <p:spPr bwMode="auto">
          <a:xfrm>
            <a:off x="7162800" y="4149080"/>
            <a:ext cx="1676400" cy="1015663"/>
          </a:xfrm>
          <a:prstGeom prst="rect">
            <a:avLst/>
          </a:prstGeom>
          <a:solidFill>
            <a:srgbClr val="FFFF00"/>
          </a:solidFill>
          <a:ln w="28575">
            <a:solidFill>
              <a:srgbClr val="4D4D4D"/>
            </a:solidFill>
            <a:miter lim="800000"/>
            <a:headEnd/>
            <a:tailEnd/>
          </a:ln>
        </p:spPr>
        <p:txBody>
          <a:bodyPr>
            <a:spAutoFit/>
          </a:bodyPr>
          <a:lstStyle/>
          <a:p>
            <a:pPr algn="ctr">
              <a:spcBef>
                <a:spcPct val="50000"/>
              </a:spcBef>
            </a:pPr>
            <a:r>
              <a:rPr lang="es-ES" sz="2000" dirty="0">
                <a:latin typeface="Arial" pitchFamily="34" charset="0"/>
              </a:rPr>
              <a:t>Ámbito </a:t>
            </a:r>
            <a:r>
              <a:rPr lang="es-ES_tradnl" sz="2000" dirty="0" smtClean="0">
                <a:latin typeface="Arial" pitchFamily="34" charset="0"/>
              </a:rPr>
              <a:t>Natural o Ambiental</a:t>
            </a:r>
            <a:endParaRPr lang="es-ES" sz="2000" dirty="0">
              <a:latin typeface="Arial" pitchFamily="34" charset="0"/>
            </a:endParaRPr>
          </a:p>
        </p:txBody>
      </p:sp>
      <p:sp>
        <p:nvSpPr>
          <p:cNvPr id="37917" name="Oval 29"/>
          <p:cNvSpPr>
            <a:spLocks noChangeArrowheads="1"/>
          </p:cNvSpPr>
          <p:nvPr/>
        </p:nvSpPr>
        <p:spPr bwMode="auto">
          <a:xfrm>
            <a:off x="5715000" y="3886200"/>
            <a:ext cx="609600" cy="533400"/>
          </a:xfrm>
          <a:prstGeom prst="ellipse">
            <a:avLst/>
          </a:prstGeom>
          <a:gradFill rotWithShape="0">
            <a:gsLst>
              <a:gs pos="0">
                <a:srgbClr val="FFFFFF"/>
              </a:gs>
              <a:gs pos="100000">
                <a:srgbClr val="FFFF00"/>
              </a:gs>
            </a:gsLst>
            <a:path path="shape">
              <a:fillToRect l="50000" t="50000" r="50000" b="50000"/>
            </a:path>
          </a:gradFill>
          <a:ln w="28575">
            <a:solidFill>
              <a:schemeClr val="tx1"/>
            </a:solidFill>
            <a:round/>
            <a:headEnd/>
            <a:tailEnd/>
          </a:ln>
        </p:spPr>
        <p:txBody>
          <a:bodyPr wrap="none" anchor="ctr"/>
          <a:lstStyle/>
          <a:p>
            <a:pPr algn="ctr"/>
            <a:r>
              <a:rPr lang="es-ES_tradnl" sz="1800">
                <a:latin typeface="Calibri" pitchFamily="34" charset="0"/>
              </a:rPr>
              <a:t>2</a:t>
            </a:r>
            <a:endParaRPr lang="es-ES" sz="1800">
              <a:latin typeface="Calibri" pitchFamily="34" charset="0"/>
            </a:endParaRPr>
          </a:p>
        </p:txBody>
      </p:sp>
      <p:sp>
        <p:nvSpPr>
          <p:cNvPr id="37918" name="Line 30"/>
          <p:cNvSpPr>
            <a:spLocks noChangeShapeType="1"/>
          </p:cNvSpPr>
          <p:nvPr/>
        </p:nvSpPr>
        <p:spPr bwMode="auto">
          <a:xfrm rot="5390059" flipV="1">
            <a:off x="6360319" y="3923507"/>
            <a:ext cx="457200" cy="989012"/>
          </a:xfrm>
          <a:prstGeom prst="line">
            <a:avLst/>
          </a:prstGeom>
          <a:noFill/>
          <a:ln w="57150">
            <a:solidFill>
              <a:schemeClr val="tx1"/>
            </a:solidFill>
            <a:round/>
            <a:headEnd/>
            <a:tailEnd type="triangle" w="med" len="med"/>
          </a:ln>
        </p:spPr>
        <p:txBody>
          <a:bodyPr/>
          <a:lstStyle/>
          <a:p>
            <a:endParaRPr lang="es-CO"/>
          </a:p>
        </p:txBody>
      </p:sp>
      <p:sp>
        <p:nvSpPr>
          <p:cNvPr id="32" name="Oval 14"/>
          <p:cNvSpPr>
            <a:spLocks noChangeArrowheads="1"/>
          </p:cNvSpPr>
          <p:nvPr/>
        </p:nvSpPr>
        <p:spPr bwMode="auto">
          <a:xfrm>
            <a:off x="2339752" y="4005064"/>
            <a:ext cx="609600" cy="533400"/>
          </a:xfrm>
          <a:prstGeom prst="ellipse">
            <a:avLst/>
          </a:prstGeom>
          <a:solidFill>
            <a:schemeClr val="accent2">
              <a:lumMod val="60000"/>
              <a:lumOff val="40000"/>
            </a:schemeClr>
          </a:solidFill>
          <a:ln w="28575">
            <a:solidFill>
              <a:schemeClr val="tx1"/>
            </a:solidFill>
            <a:round/>
            <a:headEnd/>
            <a:tailEnd/>
          </a:ln>
        </p:spPr>
        <p:txBody>
          <a:bodyPr wrap="none" anchor="ctr"/>
          <a:lstStyle/>
          <a:p>
            <a:pPr algn="ctr"/>
            <a:r>
              <a:rPr lang="es-ES_tradnl" dirty="0">
                <a:latin typeface="Calibri" pitchFamily="34" charset="0"/>
              </a:rPr>
              <a:t>7</a:t>
            </a:r>
            <a:endParaRPr lang="es-ES" sz="1800" dirty="0">
              <a:latin typeface="Calibri" pitchFamily="34" charset="0"/>
            </a:endParaRPr>
          </a:p>
        </p:txBody>
      </p:sp>
      <p:sp>
        <p:nvSpPr>
          <p:cNvPr id="33" name="Line 23"/>
          <p:cNvSpPr>
            <a:spLocks noChangeShapeType="1"/>
          </p:cNvSpPr>
          <p:nvPr/>
        </p:nvSpPr>
        <p:spPr bwMode="auto">
          <a:xfrm rot="14402541" flipV="1">
            <a:off x="1996675" y="3942501"/>
            <a:ext cx="300407" cy="545196"/>
          </a:xfrm>
          <a:prstGeom prst="line">
            <a:avLst/>
          </a:prstGeom>
          <a:noFill/>
          <a:ln w="57150">
            <a:solidFill>
              <a:schemeClr val="tx1"/>
            </a:solidFill>
            <a:round/>
            <a:headEnd/>
            <a:tailEnd type="triangle" w="med" len="med"/>
          </a:ln>
        </p:spPr>
        <p:txBody>
          <a:bodyPr/>
          <a:lstStyle/>
          <a:p>
            <a:endParaRPr lang="es-CO"/>
          </a:p>
        </p:txBody>
      </p:sp>
      <p:sp>
        <p:nvSpPr>
          <p:cNvPr id="34" name="Text Box 13"/>
          <p:cNvSpPr txBox="1">
            <a:spLocks noChangeArrowheads="1"/>
          </p:cNvSpPr>
          <p:nvPr/>
        </p:nvSpPr>
        <p:spPr bwMode="auto">
          <a:xfrm>
            <a:off x="107504" y="4005064"/>
            <a:ext cx="1676400" cy="400110"/>
          </a:xfrm>
          <a:prstGeom prst="rect">
            <a:avLst/>
          </a:prstGeom>
          <a:solidFill>
            <a:schemeClr val="accent2">
              <a:lumMod val="60000"/>
              <a:lumOff val="40000"/>
            </a:schemeClr>
          </a:solidFill>
          <a:ln w="28575">
            <a:solidFill>
              <a:srgbClr val="4D4D4D"/>
            </a:solidFill>
            <a:miter lim="800000"/>
            <a:headEnd/>
            <a:tailEnd/>
          </a:ln>
        </p:spPr>
        <p:txBody>
          <a:bodyPr>
            <a:spAutoFit/>
          </a:bodyPr>
          <a:lstStyle/>
          <a:p>
            <a:pPr algn="ctr">
              <a:spcBef>
                <a:spcPct val="50000"/>
              </a:spcBef>
            </a:pPr>
            <a:r>
              <a:rPr lang="es-ES" sz="2000" dirty="0">
                <a:latin typeface="Arial" pitchFamily="34" charset="0"/>
              </a:rPr>
              <a:t>Ámbito </a:t>
            </a:r>
            <a:r>
              <a:rPr lang="es-ES" sz="2000" dirty="0" smtClean="0">
                <a:latin typeface="Arial" pitchFamily="34" charset="0"/>
              </a:rPr>
              <a:t>Legal</a:t>
            </a:r>
            <a:endParaRPr lang="es-ES" sz="2000" dirty="0">
              <a:latin typeface="Arial" pitchFamily="34" charset="0"/>
            </a:endParaRPr>
          </a:p>
        </p:txBody>
      </p:sp>
    </p:spTree>
    <p:extLst>
      <p:ext uri="{BB962C8B-B14F-4D97-AF65-F5344CB8AC3E}">
        <p14:creationId xmlns:p14="http://schemas.microsoft.com/office/powerpoint/2010/main" val="34725686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s.dreamstime.com/flecha-en-diana-de-la-blanco-thumb9468283.jpg"/>
          <p:cNvPicPr>
            <a:picLocks noChangeAspect="1" noChangeArrowheads="1"/>
          </p:cNvPicPr>
          <p:nvPr/>
        </p:nvPicPr>
        <p:blipFill>
          <a:blip r:embed="rId2" cstate="print"/>
          <a:srcRect/>
          <a:stretch>
            <a:fillRect/>
          </a:stretch>
        </p:blipFill>
        <p:spPr bwMode="auto">
          <a:xfrm>
            <a:off x="2555776" y="2355304"/>
            <a:ext cx="3810000" cy="3810000"/>
          </a:xfrm>
          <a:prstGeom prst="rect">
            <a:avLst/>
          </a:prstGeom>
          <a:noFill/>
        </p:spPr>
      </p:pic>
      <p:sp>
        <p:nvSpPr>
          <p:cNvPr id="3" name="2 CuadroTexto"/>
          <p:cNvSpPr txBox="1"/>
          <p:nvPr/>
        </p:nvSpPr>
        <p:spPr>
          <a:xfrm>
            <a:off x="1043608" y="1414517"/>
            <a:ext cx="6912768" cy="646331"/>
          </a:xfrm>
          <a:prstGeom prst="rect">
            <a:avLst/>
          </a:prstGeom>
          <a:noFill/>
          <a:ln>
            <a:solidFill>
              <a:schemeClr val="tx1"/>
            </a:solidFill>
          </a:ln>
        </p:spPr>
        <p:txBody>
          <a:bodyPr wrap="square" rtlCol="0">
            <a:spAutoFit/>
          </a:bodyPr>
          <a:lstStyle/>
          <a:p>
            <a:pPr algn="ctr"/>
            <a:r>
              <a:rPr lang="es-CO" sz="3600" b="1" dirty="0" smtClean="0">
                <a:ln w="12700">
                  <a:solidFill>
                    <a:schemeClr val="tx2">
                      <a:satMod val="155000"/>
                    </a:schemeClr>
                  </a:solidFill>
                  <a:prstDash val="solid"/>
                </a:ln>
                <a:latin typeface="Americana T." pitchFamily="2" charset="0"/>
              </a:rPr>
              <a:t>SEGMENTAR</a:t>
            </a:r>
            <a:endParaRPr lang="es-CO" sz="3600" b="1" dirty="0">
              <a:ln w="12700">
                <a:solidFill>
                  <a:schemeClr val="tx2">
                    <a:satMod val="155000"/>
                  </a:schemeClr>
                </a:solidFill>
                <a:prstDash val="solid"/>
              </a:ln>
              <a:latin typeface="Americana T." pitchFamily="2" charset="0"/>
            </a:endParaRPr>
          </a:p>
        </p:txBody>
      </p:sp>
      <p:cxnSp>
        <p:nvCxnSpPr>
          <p:cNvPr id="5" name="4 Conector recto de flecha"/>
          <p:cNvCxnSpPr/>
          <p:nvPr/>
        </p:nvCxnSpPr>
        <p:spPr>
          <a:xfrm>
            <a:off x="4427984" y="4219500"/>
            <a:ext cx="21602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10800000">
            <a:off x="2267744" y="3212976"/>
            <a:ext cx="7920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10800000">
            <a:off x="1619673" y="3573016"/>
            <a:ext cx="18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6804248" y="4067780"/>
            <a:ext cx="1872208" cy="369332"/>
          </a:xfrm>
          <a:prstGeom prst="rect">
            <a:avLst/>
          </a:prstGeom>
          <a:noFill/>
        </p:spPr>
        <p:txBody>
          <a:bodyPr wrap="square" rtlCol="0">
            <a:spAutoFit/>
          </a:bodyPr>
          <a:lstStyle/>
          <a:p>
            <a:r>
              <a:rPr lang="es-CO" dirty="0" smtClean="0"/>
              <a:t>NICHO</a:t>
            </a:r>
            <a:endParaRPr lang="es-CO" dirty="0"/>
          </a:p>
        </p:txBody>
      </p:sp>
      <p:sp>
        <p:nvSpPr>
          <p:cNvPr id="12" name="11 CuadroTexto"/>
          <p:cNvSpPr txBox="1"/>
          <p:nvPr/>
        </p:nvSpPr>
        <p:spPr>
          <a:xfrm>
            <a:off x="251520" y="2996952"/>
            <a:ext cx="1872208" cy="369332"/>
          </a:xfrm>
          <a:prstGeom prst="rect">
            <a:avLst/>
          </a:prstGeom>
          <a:noFill/>
        </p:spPr>
        <p:txBody>
          <a:bodyPr wrap="square" rtlCol="0">
            <a:spAutoFit/>
          </a:bodyPr>
          <a:lstStyle/>
          <a:p>
            <a:r>
              <a:rPr lang="es-CO" dirty="0" smtClean="0"/>
              <a:t>MERCADO</a:t>
            </a:r>
            <a:endParaRPr lang="es-CO" dirty="0"/>
          </a:p>
        </p:txBody>
      </p:sp>
      <p:sp>
        <p:nvSpPr>
          <p:cNvPr id="13" name="12 CuadroTexto"/>
          <p:cNvSpPr txBox="1"/>
          <p:nvPr/>
        </p:nvSpPr>
        <p:spPr>
          <a:xfrm>
            <a:off x="251520" y="3419708"/>
            <a:ext cx="1872208" cy="369332"/>
          </a:xfrm>
          <a:prstGeom prst="rect">
            <a:avLst/>
          </a:prstGeom>
          <a:noFill/>
        </p:spPr>
        <p:txBody>
          <a:bodyPr wrap="square" rtlCol="0">
            <a:spAutoFit/>
          </a:bodyPr>
          <a:lstStyle/>
          <a:p>
            <a:r>
              <a:rPr lang="es-CO" dirty="0" smtClean="0"/>
              <a:t>SEGMENTO</a:t>
            </a:r>
            <a:endParaRPr lang="es-CO"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349896"/>
            <a:ext cx="8229600" cy="1143000"/>
          </a:xfrm>
        </p:spPr>
        <p:txBody>
          <a:bodyPr>
            <a:normAutofit/>
          </a:bodyPr>
          <a:lstStyle/>
          <a:p>
            <a:pPr algn="ctr"/>
            <a:r>
              <a:rPr lang="es-ES" sz="4000" b="1" dirty="0" smtClean="0">
                <a:latin typeface="Americana T." pitchFamily="2" charset="0"/>
              </a:rPr>
              <a:t>Segmentación del mercado</a:t>
            </a:r>
          </a:p>
        </p:txBody>
      </p:sp>
      <p:sp>
        <p:nvSpPr>
          <p:cNvPr id="4099" name="Rectangle 3"/>
          <p:cNvSpPr>
            <a:spLocks noGrp="1" noChangeArrowheads="1"/>
          </p:cNvSpPr>
          <p:nvPr>
            <p:ph idx="1"/>
          </p:nvPr>
        </p:nvSpPr>
        <p:spPr>
          <a:xfrm>
            <a:off x="323528" y="1988840"/>
            <a:ext cx="8280920" cy="4320480"/>
          </a:xfrm>
        </p:spPr>
        <p:txBody>
          <a:bodyPr>
            <a:normAutofit fontScale="70000" lnSpcReduction="20000"/>
          </a:bodyPr>
          <a:lstStyle/>
          <a:p>
            <a:pPr algn="just">
              <a:buNone/>
            </a:pPr>
            <a:endParaRPr lang="es-ES" dirty="0" smtClean="0">
              <a:latin typeface="Americana T." pitchFamily="2" charset="0"/>
            </a:endParaRPr>
          </a:p>
          <a:p>
            <a:pPr algn="just">
              <a:lnSpc>
                <a:spcPct val="200000"/>
              </a:lnSpc>
            </a:pPr>
            <a:r>
              <a:rPr lang="es-ES" u="sng" dirty="0" smtClean="0">
                <a:latin typeface="Americana T." pitchFamily="2" charset="0"/>
              </a:rPr>
              <a:t>División</a:t>
            </a:r>
            <a:r>
              <a:rPr lang="es-ES" dirty="0" smtClean="0">
                <a:latin typeface="Americana T." pitchFamily="2" charset="0"/>
              </a:rPr>
              <a:t> del </a:t>
            </a:r>
            <a:r>
              <a:rPr lang="es-ES" u="sng" dirty="0" smtClean="0">
                <a:latin typeface="Americana T." pitchFamily="2" charset="0"/>
              </a:rPr>
              <a:t>mercado</a:t>
            </a:r>
            <a:r>
              <a:rPr lang="es-ES" dirty="0" smtClean="0">
                <a:latin typeface="Americana T." pitchFamily="2" charset="0"/>
              </a:rPr>
              <a:t> potencial o total que tiene un producto o servicio, en unos </a:t>
            </a:r>
            <a:r>
              <a:rPr lang="es-ES" u="sng" dirty="0" smtClean="0">
                <a:latin typeface="Americana T." pitchFamily="2" charset="0"/>
              </a:rPr>
              <a:t>conjuntos homogéneos </a:t>
            </a:r>
            <a:r>
              <a:rPr lang="es-ES" dirty="0" smtClean="0">
                <a:latin typeface="Americana T." pitchFamily="2" charset="0"/>
              </a:rPr>
              <a:t>llamados </a:t>
            </a:r>
            <a:r>
              <a:rPr lang="es-ES" u="sng" dirty="0" smtClean="0">
                <a:latin typeface="Americana T." pitchFamily="2" charset="0"/>
              </a:rPr>
              <a:t>segmentos</a:t>
            </a:r>
            <a:r>
              <a:rPr lang="es-ES" dirty="0" smtClean="0">
                <a:latin typeface="Americana T." pitchFamily="2" charset="0"/>
              </a:rPr>
              <a:t>, para que la empresa adopte sus </a:t>
            </a:r>
            <a:r>
              <a:rPr lang="es-ES" u="sng" dirty="0" smtClean="0">
                <a:latin typeface="Americana T." pitchFamily="2" charset="0"/>
              </a:rPr>
              <a:t>políticas de mercadeo </a:t>
            </a:r>
            <a:r>
              <a:rPr lang="es-ES" dirty="0" smtClean="0">
                <a:latin typeface="Americana T." pitchFamily="2" charset="0"/>
              </a:rPr>
              <a:t>para cada uno de estos segmentos. El punto de partida para crear una política de mercadeo es el conocimiento de mercado y del comportamiento del consumidor.</a:t>
            </a:r>
          </a:p>
          <a:p>
            <a:pPr algn="just">
              <a:buNone/>
            </a:pPr>
            <a:endParaRPr lang="es-ES" dirty="0" smtClean="0">
              <a:solidFill>
                <a:srgbClr val="3333FF"/>
              </a:solidFill>
              <a:latin typeface="Americana T." pitchFamily="2" charset="0"/>
              <a:cs typeface="Times New Roman" pitchFamily="18" charset="0"/>
            </a:endParaRPr>
          </a:p>
          <a:p>
            <a:pPr algn="just"/>
            <a:endParaRPr lang="es-ES" dirty="0" smtClean="0">
              <a:solidFill>
                <a:srgbClr val="3333FF"/>
              </a:solidFill>
              <a:latin typeface="Americana T." pitchFamily="2" charset="0"/>
              <a:cs typeface="Times New Roman" pitchFamily="18" charset="0"/>
            </a:endParaRPr>
          </a:p>
          <a:p>
            <a:pPr algn="just">
              <a:lnSpc>
                <a:spcPct val="150000"/>
              </a:lnSpc>
              <a:buNone/>
            </a:pPr>
            <a:endParaRPr lang="es-ES" dirty="0" smtClean="0">
              <a:solidFill>
                <a:srgbClr val="3333FF"/>
              </a:solidFill>
              <a:latin typeface="Americana T." pitchFamily="2" charset="0"/>
              <a:cs typeface="Times New Roman" pitchFamily="18" charset="0"/>
            </a:endParaRPr>
          </a:p>
          <a:p>
            <a:pPr algn="just" eaLnBrk="1" hangingPunct="1">
              <a:buFont typeface="Wingdings" pitchFamily="2" charset="2"/>
              <a:buNone/>
            </a:pPr>
            <a:endParaRPr lang="es-ES"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44016" y="1133872"/>
            <a:ext cx="7772400" cy="1143000"/>
          </a:xfrm>
          <a:noFill/>
          <a:ln>
            <a:noFill/>
          </a:ln>
        </p:spPr>
        <p:txBody>
          <a:bodyPr vert="horz" wrap="square" lIns="91440" tIns="45720" rIns="91440" bIns="45720" numCol="1" anchor="ctr" anchorCtr="0" compatLnSpc="1">
            <a:prstTxWarp prst="textNoShape">
              <a:avLst/>
            </a:prstTxWarp>
          </a:bodyPr>
          <a:lstStyle/>
          <a:p>
            <a:r>
              <a:rPr lang="es-ES" sz="4000" b="1" dirty="0">
                <a:latin typeface="Americana T." pitchFamily="2" charset="0"/>
              </a:rPr>
              <a:t>Vender</a:t>
            </a:r>
          </a:p>
        </p:txBody>
      </p:sp>
      <p:pic>
        <p:nvPicPr>
          <p:cNvPr id="87042" name="Picture 2" descr="http://es.dreamstime.com/coche-campo-a-trav-eacutes-sucio-thumb2990151.jpg"/>
          <p:cNvPicPr>
            <a:picLocks noChangeAspect="1" noChangeArrowheads="1"/>
          </p:cNvPicPr>
          <p:nvPr/>
        </p:nvPicPr>
        <p:blipFill>
          <a:blip r:embed="rId2" cstate="print"/>
          <a:srcRect/>
          <a:stretch>
            <a:fillRect/>
          </a:stretch>
        </p:blipFill>
        <p:spPr bwMode="auto">
          <a:xfrm>
            <a:off x="1835695" y="2132856"/>
            <a:ext cx="5417451" cy="367240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180032" y="1556792"/>
            <a:ext cx="8280400" cy="2016125"/>
          </a:xfrm>
        </p:spPr>
        <p:txBody>
          <a:bodyPr>
            <a:normAutofit/>
          </a:bodyPr>
          <a:lstStyle/>
          <a:p>
            <a:pPr algn="just"/>
            <a:r>
              <a:rPr lang="es-ES" sz="2200" dirty="0" smtClean="0">
                <a:latin typeface="Americana T." pitchFamily="2" charset="0"/>
              </a:rPr>
              <a:t>Los segmentos deben ser homogéneos en cuanto a su comportamiento, sus necesidades, motivaciones, etc. y ser heterogéneos para justificar tratamientos de mercadeo diferentes.</a:t>
            </a:r>
          </a:p>
          <a:p>
            <a:pPr algn="just">
              <a:buNone/>
            </a:pPr>
            <a:endParaRPr lang="es-ES" sz="2200" dirty="0" smtClean="0">
              <a:solidFill>
                <a:srgbClr val="3333FF"/>
              </a:solidFill>
              <a:latin typeface="Americana T." pitchFamily="2" charset="0"/>
              <a:cs typeface="Times New Roman" pitchFamily="18" charset="0"/>
            </a:endParaRPr>
          </a:p>
          <a:p>
            <a:pPr algn="just"/>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eaLnBrk="1" hangingPunct="1">
              <a:buFont typeface="Wingdings" pitchFamily="2" charset="2"/>
              <a:buNone/>
            </a:pPr>
            <a:endParaRPr lang="es-ES" sz="2200" dirty="0" smtClean="0">
              <a:solidFill>
                <a:srgbClr val="3333FF"/>
              </a:solidFill>
              <a:latin typeface="Americana T." pitchFamily="2" charset="0"/>
            </a:endParaRPr>
          </a:p>
        </p:txBody>
      </p:sp>
      <p:pic>
        <p:nvPicPr>
          <p:cNvPr id="65538" name="Picture 2" descr="http://1.bp.blogspot.com/-ntpC4fvjidI/TZnM6QF_ZxI/AAAAAAAAAAM/s-0ltm6Ax5w/s1600/segmentacion-de-mercado.jpg"/>
          <p:cNvPicPr>
            <a:picLocks noChangeAspect="1" noChangeArrowheads="1"/>
          </p:cNvPicPr>
          <p:nvPr/>
        </p:nvPicPr>
        <p:blipFill>
          <a:blip r:embed="rId2" cstate="print"/>
          <a:srcRect/>
          <a:stretch>
            <a:fillRect/>
          </a:stretch>
        </p:blipFill>
        <p:spPr bwMode="auto">
          <a:xfrm>
            <a:off x="1691680" y="3014810"/>
            <a:ext cx="5876925" cy="3438526"/>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Diego A. Echavarria</a:t>
            </a:r>
            <a:endParaRPr lang="es-ES"/>
          </a:p>
        </p:txBody>
      </p:sp>
      <p:sp>
        <p:nvSpPr>
          <p:cNvPr id="3" name="2 Elipse"/>
          <p:cNvSpPr/>
          <p:nvPr/>
        </p:nvSpPr>
        <p:spPr>
          <a:xfrm>
            <a:off x="1547664" y="764704"/>
            <a:ext cx="5616624" cy="5184576"/>
          </a:xfrm>
          <a:prstGeom prst="ellips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CuadroTexto"/>
          <p:cNvSpPr txBox="1"/>
          <p:nvPr/>
        </p:nvSpPr>
        <p:spPr>
          <a:xfrm>
            <a:off x="107504" y="1414517"/>
            <a:ext cx="1728192" cy="646331"/>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wrap="square" rtlCol="0">
            <a:spAutoFit/>
          </a:bodyPr>
          <a:lstStyle/>
          <a:p>
            <a:pPr algn="ctr"/>
            <a:r>
              <a:rPr lang="es-CO" b="1" dirty="0" smtClean="0">
                <a:solidFill>
                  <a:schemeClr val="bg1"/>
                </a:solidFill>
              </a:rPr>
              <a:t>Mercado de las llantas</a:t>
            </a:r>
            <a:endParaRPr lang="es-CO" b="1" dirty="0">
              <a:solidFill>
                <a:schemeClr val="bg1"/>
              </a:solidFill>
            </a:endParaRPr>
          </a:p>
        </p:txBody>
      </p:sp>
      <p:sp>
        <p:nvSpPr>
          <p:cNvPr id="5" name="4 Elipse"/>
          <p:cNvSpPr/>
          <p:nvPr/>
        </p:nvSpPr>
        <p:spPr>
          <a:xfrm>
            <a:off x="3491880" y="836712"/>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Elipse"/>
          <p:cNvSpPr/>
          <p:nvPr/>
        </p:nvSpPr>
        <p:spPr>
          <a:xfrm>
            <a:off x="3563888" y="2708920"/>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Elipse"/>
          <p:cNvSpPr/>
          <p:nvPr/>
        </p:nvSpPr>
        <p:spPr>
          <a:xfrm>
            <a:off x="5292080" y="1844824"/>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Elipse"/>
          <p:cNvSpPr/>
          <p:nvPr/>
        </p:nvSpPr>
        <p:spPr>
          <a:xfrm>
            <a:off x="5292080" y="3429000"/>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3635896" y="4437112"/>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Elipse"/>
          <p:cNvSpPr/>
          <p:nvPr/>
        </p:nvSpPr>
        <p:spPr>
          <a:xfrm>
            <a:off x="1979712" y="3501008"/>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Elipse"/>
          <p:cNvSpPr/>
          <p:nvPr/>
        </p:nvSpPr>
        <p:spPr>
          <a:xfrm>
            <a:off x="1835696" y="1844824"/>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3563888" y="1340768"/>
            <a:ext cx="1656184" cy="369332"/>
          </a:xfrm>
          <a:prstGeom prst="rect">
            <a:avLst/>
          </a:prstGeom>
          <a:noFill/>
        </p:spPr>
        <p:txBody>
          <a:bodyPr wrap="square" rtlCol="0">
            <a:spAutoFit/>
          </a:bodyPr>
          <a:lstStyle/>
          <a:p>
            <a:r>
              <a:rPr lang="es-CO" dirty="0" smtClean="0"/>
              <a:t>Automóviles</a:t>
            </a:r>
            <a:endParaRPr lang="es-CO" dirty="0"/>
          </a:p>
        </p:txBody>
      </p:sp>
      <p:sp>
        <p:nvSpPr>
          <p:cNvPr id="13" name="12 CuadroTexto"/>
          <p:cNvSpPr txBox="1"/>
          <p:nvPr/>
        </p:nvSpPr>
        <p:spPr>
          <a:xfrm>
            <a:off x="1979712" y="4005064"/>
            <a:ext cx="1656184" cy="369332"/>
          </a:xfrm>
          <a:prstGeom prst="rect">
            <a:avLst/>
          </a:prstGeom>
          <a:noFill/>
        </p:spPr>
        <p:txBody>
          <a:bodyPr wrap="square" rtlCol="0">
            <a:spAutoFit/>
          </a:bodyPr>
          <a:lstStyle/>
          <a:p>
            <a:r>
              <a:rPr lang="es-CO" dirty="0" smtClean="0"/>
              <a:t>Cuatrimotos</a:t>
            </a:r>
            <a:endParaRPr lang="es-CO" dirty="0"/>
          </a:p>
        </p:txBody>
      </p:sp>
      <p:sp>
        <p:nvSpPr>
          <p:cNvPr id="14" name="13 CuadroTexto"/>
          <p:cNvSpPr txBox="1"/>
          <p:nvPr/>
        </p:nvSpPr>
        <p:spPr>
          <a:xfrm>
            <a:off x="3995936" y="5013176"/>
            <a:ext cx="1080120" cy="369332"/>
          </a:xfrm>
          <a:prstGeom prst="rect">
            <a:avLst/>
          </a:prstGeom>
          <a:noFill/>
        </p:spPr>
        <p:txBody>
          <a:bodyPr wrap="square" rtlCol="0">
            <a:spAutoFit/>
          </a:bodyPr>
          <a:lstStyle/>
          <a:p>
            <a:r>
              <a:rPr lang="es-CO" dirty="0" smtClean="0"/>
              <a:t>Motos</a:t>
            </a:r>
            <a:endParaRPr lang="es-CO" dirty="0"/>
          </a:p>
        </p:txBody>
      </p:sp>
      <p:sp>
        <p:nvSpPr>
          <p:cNvPr id="15" name="14 CuadroTexto"/>
          <p:cNvSpPr txBox="1"/>
          <p:nvPr/>
        </p:nvSpPr>
        <p:spPr>
          <a:xfrm>
            <a:off x="5292080" y="3933056"/>
            <a:ext cx="1656184" cy="646331"/>
          </a:xfrm>
          <a:prstGeom prst="rect">
            <a:avLst/>
          </a:prstGeom>
          <a:noFill/>
        </p:spPr>
        <p:txBody>
          <a:bodyPr wrap="square" rtlCol="0">
            <a:spAutoFit/>
          </a:bodyPr>
          <a:lstStyle/>
          <a:p>
            <a:pPr algn="ctr"/>
            <a:r>
              <a:rPr lang="es-CO" dirty="0" smtClean="0"/>
              <a:t>Maquinaria Agrícola</a:t>
            </a:r>
            <a:endParaRPr lang="es-CO" dirty="0"/>
          </a:p>
        </p:txBody>
      </p:sp>
      <p:sp>
        <p:nvSpPr>
          <p:cNvPr id="16" name="15 CuadroTexto"/>
          <p:cNvSpPr txBox="1"/>
          <p:nvPr/>
        </p:nvSpPr>
        <p:spPr>
          <a:xfrm>
            <a:off x="5292080" y="2060848"/>
            <a:ext cx="1656184" cy="923330"/>
          </a:xfrm>
          <a:prstGeom prst="rect">
            <a:avLst/>
          </a:prstGeom>
          <a:noFill/>
        </p:spPr>
        <p:txBody>
          <a:bodyPr wrap="square" rtlCol="0">
            <a:spAutoFit/>
          </a:bodyPr>
          <a:lstStyle/>
          <a:p>
            <a:pPr algn="ctr"/>
            <a:r>
              <a:rPr lang="es-CO" dirty="0" smtClean="0"/>
              <a:t>Buses, camiones y Tractomulas</a:t>
            </a:r>
            <a:endParaRPr lang="es-CO" dirty="0"/>
          </a:p>
        </p:txBody>
      </p:sp>
      <p:sp>
        <p:nvSpPr>
          <p:cNvPr id="17" name="16 CuadroTexto"/>
          <p:cNvSpPr txBox="1"/>
          <p:nvPr/>
        </p:nvSpPr>
        <p:spPr>
          <a:xfrm>
            <a:off x="3563888" y="3212976"/>
            <a:ext cx="1656184" cy="369332"/>
          </a:xfrm>
          <a:prstGeom prst="rect">
            <a:avLst/>
          </a:prstGeom>
          <a:noFill/>
        </p:spPr>
        <p:txBody>
          <a:bodyPr wrap="square" rtlCol="0">
            <a:spAutoFit/>
          </a:bodyPr>
          <a:lstStyle/>
          <a:p>
            <a:pPr algn="ctr"/>
            <a:r>
              <a:rPr lang="es-CO" dirty="0" smtClean="0"/>
              <a:t>Aviones</a:t>
            </a:r>
            <a:endParaRPr lang="es-CO" dirty="0"/>
          </a:p>
        </p:txBody>
      </p:sp>
      <p:sp>
        <p:nvSpPr>
          <p:cNvPr id="18" name="17 CuadroTexto"/>
          <p:cNvSpPr txBox="1"/>
          <p:nvPr/>
        </p:nvSpPr>
        <p:spPr>
          <a:xfrm>
            <a:off x="1907704" y="2278613"/>
            <a:ext cx="1656184" cy="646331"/>
          </a:xfrm>
          <a:prstGeom prst="rect">
            <a:avLst/>
          </a:prstGeom>
          <a:noFill/>
        </p:spPr>
        <p:txBody>
          <a:bodyPr wrap="square" rtlCol="0">
            <a:spAutoFit/>
          </a:bodyPr>
          <a:lstStyle/>
          <a:p>
            <a:r>
              <a:rPr lang="es-CO" dirty="0" smtClean="0"/>
              <a:t>Camionetas y camperos</a:t>
            </a:r>
            <a:endParaRPr lang="es-CO" dirty="0"/>
          </a:p>
        </p:txBody>
      </p:sp>
      <p:sp>
        <p:nvSpPr>
          <p:cNvPr id="19" name="18 Elipse"/>
          <p:cNvSpPr/>
          <p:nvPr/>
        </p:nvSpPr>
        <p:spPr>
          <a:xfrm>
            <a:off x="179512" y="2420888"/>
            <a:ext cx="108012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19 CuadroTexto"/>
          <p:cNvSpPr txBox="1"/>
          <p:nvPr/>
        </p:nvSpPr>
        <p:spPr>
          <a:xfrm>
            <a:off x="107504" y="2708920"/>
            <a:ext cx="1656184" cy="369332"/>
          </a:xfrm>
          <a:prstGeom prst="rect">
            <a:avLst/>
          </a:prstGeom>
          <a:noFill/>
        </p:spPr>
        <p:txBody>
          <a:bodyPr wrap="square" rtlCol="0">
            <a:spAutoFit/>
          </a:bodyPr>
          <a:lstStyle/>
          <a:p>
            <a:r>
              <a:rPr lang="es-CO" dirty="0" smtClean="0"/>
              <a:t>Segmentos</a:t>
            </a:r>
            <a:endParaRPr lang="es-CO" dirty="0"/>
          </a:p>
        </p:txBody>
      </p:sp>
      <p:sp>
        <p:nvSpPr>
          <p:cNvPr id="22" name="21 Flecha derecha"/>
          <p:cNvSpPr/>
          <p:nvPr/>
        </p:nvSpPr>
        <p:spPr>
          <a:xfrm rot="710377">
            <a:off x="4820584" y="5120482"/>
            <a:ext cx="1800200" cy="504056"/>
          </a:xfrm>
          <a:prstGeom prst="rightArrow">
            <a:avLst>
              <a:gd name="adj1" fmla="val 16556"/>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Elipse"/>
          <p:cNvSpPr/>
          <p:nvPr/>
        </p:nvSpPr>
        <p:spPr>
          <a:xfrm>
            <a:off x="6732240" y="5085184"/>
            <a:ext cx="1584176" cy="14401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23 CuadroTexto"/>
          <p:cNvSpPr txBox="1"/>
          <p:nvPr/>
        </p:nvSpPr>
        <p:spPr>
          <a:xfrm>
            <a:off x="6732240" y="5445224"/>
            <a:ext cx="1656184" cy="923330"/>
          </a:xfrm>
          <a:prstGeom prst="rect">
            <a:avLst/>
          </a:prstGeom>
          <a:noFill/>
        </p:spPr>
        <p:txBody>
          <a:bodyPr wrap="square" rtlCol="0">
            <a:spAutoFit/>
          </a:bodyPr>
          <a:lstStyle/>
          <a:p>
            <a:pPr algn="ctr"/>
            <a:r>
              <a:rPr lang="es-CO" dirty="0" smtClean="0"/>
              <a:t>Nicho: Motos de 80 a 250 C.C.</a:t>
            </a:r>
            <a:endParaRPr lang="es-CO"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484784"/>
            <a:ext cx="8229600" cy="1143000"/>
          </a:xfrm>
        </p:spPr>
        <p:txBody>
          <a:bodyPr>
            <a:normAutofit/>
          </a:bodyPr>
          <a:lstStyle/>
          <a:p>
            <a:pPr algn="ctr"/>
            <a:r>
              <a:rPr lang="es-ES" sz="4000" b="1" dirty="0" smtClean="0">
                <a:latin typeface="Americana T." pitchFamily="2" charset="0"/>
              </a:rPr>
              <a:t>La estrategia de mercadeo</a:t>
            </a:r>
          </a:p>
        </p:txBody>
      </p:sp>
      <p:sp>
        <p:nvSpPr>
          <p:cNvPr id="4099" name="Rectangle 3"/>
          <p:cNvSpPr>
            <a:spLocks noGrp="1" noChangeArrowheads="1"/>
          </p:cNvSpPr>
          <p:nvPr>
            <p:ph idx="1"/>
          </p:nvPr>
        </p:nvSpPr>
        <p:spPr>
          <a:xfrm>
            <a:off x="323528" y="2708920"/>
            <a:ext cx="8280920" cy="3312368"/>
          </a:xfrm>
        </p:spPr>
        <p:txBody>
          <a:bodyPr>
            <a:normAutofit/>
          </a:bodyPr>
          <a:lstStyle/>
          <a:p>
            <a:r>
              <a:rPr lang="es-ES" sz="2200" dirty="0" smtClean="0"/>
              <a:t>La empresa puede optar entre tres estrategias distintas:</a:t>
            </a:r>
          </a:p>
          <a:p>
            <a:endParaRPr lang="es-ES" sz="2200" dirty="0" smtClean="0"/>
          </a:p>
          <a:p>
            <a:pPr>
              <a:buFont typeface="Wingdings" pitchFamily="2" charset="2"/>
              <a:buChar char="Ø"/>
            </a:pPr>
            <a:r>
              <a:rPr lang="es-ES" sz="2200" dirty="0" smtClean="0"/>
              <a:t>El mercadeo indiferenciado.</a:t>
            </a:r>
          </a:p>
          <a:p>
            <a:pPr>
              <a:buFont typeface="Wingdings" pitchFamily="2" charset="2"/>
              <a:buChar char="Ø"/>
            </a:pPr>
            <a:endParaRPr lang="es-ES" sz="2200" dirty="0" smtClean="0"/>
          </a:p>
          <a:p>
            <a:pPr>
              <a:buFont typeface="Wingdings" pitchFamily="2" charset="2"/>
              <a:buChar char="Ø"/>
            </a:pPr>
            <a:r>
              <a:rPr lang="es-ES" sz="2200" dirty="0" smtClean="0"/>
              <a:t>El mercadeo diferenciado.</a:t>
            </a:r>
          </a:p>
          <a:p>
            <a:pPr>
              <a:buFont typeface="Wingdings" pitchFamily="2" charset="2"/>
              <a:buChar char="Ø"/>
            </a:pPr>
            <a:endParaRPr lang="es-ES" sz="2200" dirty="0" smtClean="0"/>
          </a:p>
          <a:p>
            <a:pPr>
              <a:buFont typeface="Wingdings" pitchFamily="2" charset="2"/>
              <a:buChar char="Ø"/>
            </a:pPr>
            <a:r>
              <a:rPr lang="es-ES" sz="2200" dirty="0" smtClean="0"/>
              <a:t>El mercadeo concentrado.</a:t>
            </a:r>
          </a:p>
          <a:p>
            <a:pPr algn="just"/>
            <a:endParaRPr lang="es-ES" sz="2200" dirty="0" smtClean="0">
              <a:solidFill>
                <a:srgbClr val="3333FF"/>
              </a:solidFill>
              <a:latin typeface="Tahoma" pitchFamily="34" charset="0"/>
              <a:cs typeface="Times New Roman" pitchFamily="18" charset="0"/>
            </a:endParaRPr>
          </a:p>
          <a:p>
            <a:pPr algn="just"/>
            <a:endParaRPr lang="es-ES" sz="2200" dirty="0" smtClean="0">
              <a:solidFill>
                <a:srgbClr val="3333FF"/>
              </a:solidFill>
              <a:latin typeface="Tahoma" pitchFamily="34" charset="0"/>
              <a:cs typeface="Times New Roman" pitchFamily="18" charset="0"/>
            </a:endParaRPr>
          </a:p>
          <a:p>
            <a:pPr algn="just">
              <a:lnSpc>
                <a:spcPct val="150000"/>
              </a:lnSpc>
              <a:buNone/>
            </a:pPr>
            <a:endParaRPr lang="es-ES" sz="2200" dirty="0" smtClean="0">
              <a:solidFill>
                <a:srgbClr val="3333FF"/>
              </a:solidFill>
              <a:latin typeface="Tahoma" pitchFamily="34" charset="0"/>
              <a:cs typeface="Times New Roman" pitchFamily="18" charset="0"/>
            </a:endParaRPr>
          </a:p>
          <a:p>
            <a:pPr algn="just" eaLnBrk="1" hangingPunct="1">
              <a:buFont typeface="Wingdings" pitchFamily="2" charset="2"/>
              <a:buNone/>
            </a:pPr>
            <a:endParaRPr lang="es-ES" sz="2200" dirty="0" smtClean="0">
              <a:solidFill>
                <a:srgbClr val="3333FF"/>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43808" y="125760"/>
            <a:ext cx="6264696" cy="1143000"/>
          </a:xfrm>
        </p:spPr>
        <p:txBody>
          <a:bodyPr>
            <a:normAutofit/>
          </a:bodyPr>
          <a:lstStyle/>
          <a:p>
            <a:pPr algn="ctr"/>
            <a:r>
              <a:rPr lang="es-ES" sz="4000" b="1" dirty="0" smtClean="0">
                <a:latin typeface="Americana T." pitchFamily="2" charset="0"/>
              </a:rPr>
              <a:t>Mercadeo indiferenciado</a:t>
            </a:r>
          </a:p>
        </p:txBody>
      </p:sp>
      <p:sp>
        <p:nvSpPr>
          <p:cNvPr id="4099" name="Rectangle 3"/>
          <p:cNvSpPr>
            <a:spLocks noGrp="1" noChangeArrowheads="1"/>
          </p:cNvSpPr>
          <p:nvPr>
            <p:ph idx="1"/>
          </p:nvPr>
        </p:nvSpPr>
        <p:spPr>
          <a:xfrm>
            <a:off x="251520" y="1484784"/>
            <a:ext cx="8640960" cy="5040560"/>
          </a:xfrm>
        </p:spPr>
        <p:txBody>
          <a:bodyPr>
            <a:noAutofit/>
          </a:bodyPr>
          <a:lstStyle/>
          <a:p>
            <a:pPr algn="just"/>
            <a:r>
              <a:rPr lang="es-ES" sz="2200" dirty="0" smtClean="0">
                <a:latin typeface="Americana T." pitchFamily="2" charset="0"/>
              </a:rPr>
              <a:t>la empresa maneja una política de adición, proponiendo </a:t>
            </a:r>
            <a:r>
              <a:rPr lang="es-ES" sz="2200" b="1" u="sng" dirty="0" smtClean="0">
                <a:latin typeface="Americana T." pitchFamily="2" charset="0"/>
              </a:rPr>
              <a:t>un solo producto</a:t>
            </a:r>
            <a:r>
              <a:rPr lang="es-ES" sz="2200" u="sng" dirty="0" smtClean="0">
                <a:latin typeface="Americana T." pitchFamily="2" charset="0"/>
              </a:rPr>
              <a:t> </a:t>
            </a:r>
            <a:r>
              <a:rPr lang="es-ES" sz="2200" dirty="0" smtClean="0">
                <a:latin typeface="Americana T." pitchFamily="2" charset="0"/>
              </a:rPr>
              <a:t>que responde al deseo de </a:t>
            </a:r>
            <a:r>
              <a:rPr lang="es-ES" sz="2200" b="1" u="sng" dirty="0" smtClean="0">
                <a:latin typeface="Americana T." pitchFamily="2" charset="0"/>
              </a:rPr>
              <a:t>todo el mercado</a:t>
            </a:r>
            <a:r>
              <a:rPr lang="es-ES" sz="2200" b="1" dirty="0" smtClean="0">
                <a:latin typeface="Americana T." pitchFamily="2" charset="0"/>
              </a:rPr>
              <a:t>.</a:t>
            </a:r>
          </a:p>
          <a:p>
            <a:pPr algn="just">
              <a:buNone/>
            </a:pPr>
            <a:endParaRPr lang="es-ES" sz="2200" dirty="0" smtClean="0">
              <a:latin typeface="Americana T." pitchFamily="2" charset="0"/>
            </a:endParaRPr>
          </a:p>
          <a:p>
            <a:pPr algn="just"/>
            <a:r>
              <a:rPr lang="es-ES" sz="2200" dirty="0" smtClean="0">
                <a:latin typeface="Americana T." pitchFamily="2" charset="0"/>
              </a:rPr>
              <a:t>Principales ventajas a una estrategia de mercadeo indiferenciado son</a:t>
            </a:r>
            <a:r>
              <a:rPr lang="es-ES" sz="2200" dirty="0" smtClean="0">
                <a:latin typeface="Americana T." pitchFamily="2" charset="0"/>
              </a:rPr>
              <a:t>:</a:t>
            </a:r>
            <a:endParaRPr lang="es-ES" sz="2200" dirty="0" smtClean="0">
              <a:latin typeface="Americana T." pitchFamily="2" charset="0"/>
            </a:endParaRPr>
          </a:p>
          <a:p>
            <a:pPr algn="just">
              <a:buFont typeface="Wingdings" pitchFamily="2" charset="2"/>
              <a:buChar char="Ø"/>
            </a:pPr>
            <a:r>
              <a:rPr lang="es-ES" sz="2200" dirty="0" smtClean="0">
                <a:latin typeface="Americana T." pitchFamily="2" charset="0"/>
              </a:rPr>
              <a:t>Disminución de costos, como consecuencia de producciones de gran volumen.</a:t>
            </a:r>
          </a:p>
          <a:p>
            <a:pPr algn="just">
              <a:buFont typeface="Wingdings" pitchFamily="2" charset="2"/>
              <a:buChar char="Ø"/>
            </a:pPr>
            <a:r>
              <a:rPr lang="es-ES" sz="2200" dirty="0" smtClean="0">
                <a:latin typeface="Americana T." pitchFamily="2" charset="0"/>
              </a:rPr>
              <a:t>Los recursos necesarios para realizar estudios de mercadeo son menos importantes al dirigirse al mercado total.</a:t>
            </a:r>
          </a:p>
          <a:p>
            <a:pPr algn="just">
              <a:buFont typeface="Wingdings" pitchFamily="2" charset="2"/>
              <a:buChar char="Ø"/>
            </a:pPr>
            <a:r>
              <a:rPr lang="es-ES" sz="2200" dirty="0" smtClean="0">
                <a:latin typeface="Americana T." pitchFamily="2" charset="0"/>
              </a:rPr>
              <a:t>Los gastos publicitarios se encuentran mejor repartidos.</a:t>
            </a:r>
          </a:p>
          <a:p>
            <a:pPr algn="just"/>
            <a:endParaRPr lang="es-ES" sz="2200" dirty="0" smtClean="0">
              <a:latin typeface="Americana T." pitchFamily="2" charset="0"/>
            </a:endParaRPr>
          </a:p>
          <a:p>
            <a:pPr algn="just"/>
            <a:r>
              <a:rPr lang="es-ES" sz="2200" dirty="0" smtClean="0">
                <a:latin typeface="Americana T." pitchFamily="2" charset="0"/>
              </a:rPr>
              <a:t>Como inconveniente se puede hablar de las consecuencias derivadas de la falta de segmentación.</a:t>
            </a:r>
          </a:p>
          <a:p>
            <a:pPr algn="just"/>
            <a:endParaRPr lang="es-ES" sz="2200" dirty="0" smtClean="0">
              <a:solidFill>
                <a:srgbClr val="3333FF"/>
              </a:solidFill>
              <a:latin typeface="Americana T." pitchFamily="2" charset="0"/>
              <a:cs typeface="Times New Roman" pitchFamily="18" charset="0"/>
            </a:endParaRPr>
          </a:p>
          <a:p>
            <a:pPr algn="just"/>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eaLnBrk="1" hangingPunct="1">
              <a:buFont typeface="Wingdings" pitchFamily="2" charset="2"/>
              <a:buNone/>
            </a:pPr>
            <a:endParaRPr lang="es-ES" sz="2200"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robinsonesurbanos.org/files/u320/3312780sal.jpg"/>
          <p:cNvPicPr>
            <a:picLocks noChangeAspect="1" noChangeArrowheads="1"/>
          </p:cNvPicPr>
          <p:nvPr/>
        </p:nvPicPr>
        <p:blipFill>
          <a:blip r:embed="rId2" cstate="print"/>
          <a:srcRect/>
          <a:stretch>
            <a:fillRect/>
          </a:stretch>
        </p:blipFill>
        <p:spPr bwMode="auto">
          <a:xfrm>
            <a:off x="2267744" y="2132856"/>
            <a:ext cx="4544614" cy="3312368"/>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33464" y="125760"/>
            <a:ext cx="6131024" cy="1143000"/>
          </a:xfrm>
        </p:spPr>
        <p:txBody>
          <a:bodyPr>
            <a:normAutofit/>
          </a:bodyPr>
          <a:lstStyle/>
          <a:p>
            <a:pPr algn="ctr"/>
            <a:r>
              <a:rPr lang="es-ES" sz="4000" b="1" dirty="0" smtClean="0">
                <a:latin typeface="Americana T." pitchFamily="2" charset="0"/>
              </a:rPr>
              <a:t>El mercadeo diferenciado</a:t>
            </a:r>
          </a:p>
        </p:txBody>
      </p:sp>
      <p:sp>
        <p:nvSpPr>
          <p:cNvPr id="4099" name="Rectangle 3"/>
          <p:cNvSpPr>
            <a:spLocks noGrp="1" noChangeArrowheads="1"/>
          </p:cNvSpPr>
          <p:nvPr>
            <p:ph idx="1"/>
          </p:nvPr>
        </p:nvSpPr>
        <p:spPr>
          <a:xfrm>
            <a:off x="323528" y="1628800"/>
            <a:ext cx="8280920" cy="4392488"/>
          </a:xfrm>
        </p:spPr>
        <p:txBody>
          <a:bodyPr>
            <a:normAutofit/>
          </a:bodyPr>
          <a:lstStyle/>
          <a:p>
            <a:pPr algn="just">
              <a:lnSpc>
                <a:spcPct val="150000"/>
              </a:lnSpc>
            </a:pPr>
            <a:r>
              <a:rPr lang="es-ES" sz="2200" dirty="0" smtClean="0">
                <a:latin typeface="Americana T." pitchFamily="2" charset="0"/>
              </a:rPr>
              <a:t>la empresa invierte sobre </a:t>
            </a:r>
            <a:r>
              <a:rPr lang="es-ES" sz="2200" b="1" dirty="0" smtClean="0">
                <a:latin typeface="Americana T." pitchFamily="2" charset="0"/>
              </a:rPr>
              <a:t>todos los sectores </a:t>
            </a:r>
            <a:r>
              <a:rPr lang="es-ES" sz="2200" dirty="0" smtClean="0">
                <a:latin typeface="Americana T." pitchFamily="2" charset="0"/>
              </a:rPr>
              <a:t>interesantes y lleva una política basada en la </a:t>
            </a:r>
            <a:r>
              <a:rPr lang="es-ES" sz="2200" b="1" dirty="0" smtClean="0">
                <a:latin typeface="Americana T." pitchFamily="2" charset="0"/>
              </a:rPr>
              <a:t>gama de productos</a:t>
            </a:r>
            <a:r>
              <a:rPr lang="es-ES" sz="2200" dirty="0" smtClean="0">
                <a:latin typeface="Americana T." pitchFamily="2" charset="0"/>
              </a:rPr>
              <a:t>: cada producto responde mejor a los deseos de cada segmento del mercado y, en consecuencia tiene una penetración importante en dicho segmento. En contrapartida, </a:t>
            </a:r>
            <a:r>
              <a:rPr lang="es-ES" sz="2200" u="sng" dirty="0" smtClean="0">
                <a:latin typeface="Americana T." pitchFamily="2" charset="0"/>
              </a:rPr>
              <a:t>los costos crecen. </a:t>
            </a:r>
            <a:r>
              <a:rPr lang="es-ES" sz="2200" dirty="0" smtClean="0">
                <a:latin typeface="Americana T." pitchFamily="2" charset="0"/>
              </a:rPr>
              <a:t>Pero permite conocer y cubrir el mercado: la empresa puede seguir al consumidor y ajustarle en sus demandas y según la evolución de sus gustos</a:t>
            </a:r>
            <a:r>
              <a:rPr lang="es-ES" sz="2200" dirty="0" smtClean="0">
                <a:latin typeface="Americana T." pitchFamily="2" charset="0"/>
              </a:rPr>
              <a:t>.</a:t>
            </a:r>
            <a:endParaRPr lang="es-ES" sz="2200" dirty="0" smtClean="0">
              <a:latin typeface="Americana T." pitchFamily="2"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http://www.refisal.com.co/pages/productos/sal/admin/viewImage.php?type=album&amp;name=ddc2a235c38434020027b60a075ea18b.jpg"/>
          <p:cNvPicPr>
            <a:picLocks noChangeAspect="1" noChangeArrowheads="1"/>
          </p:cNvPicPr>
          <p:nvPr/>
        </p:nvPicPr>
        <p:blipFill>
          <a:blip r:embed="rId2" cstate="print"/>
          <a:srcRect/>
          <a:stretch>
            <a:fillRect/>
          </a:stretch>
        </p:blipFill>
        <p:spPr bwMode="auto">
          <a:xfrm>
            <a:off x="1693168" y="2276872"/>
            <a:ext cx="2446784" cy="3067476"/>
          </a:xfrm>
          <a:prstGeom prst="rect">
            <a:avLst/>
          </a:prstGeom>
          <a:noFill/>
        </p:spPr>
      </p:pic>
      <p:sp>
        <p:nvSpPr>
          <p:cNvPr id="237572" name="AutoShape 4" descr="data:image/jpg;base64,/9j/4AAQSkZJRgABAQAAAQABAAD/2wCEAAkGBhQSEBIUExQWEhUUFxkYGRgYGBYaFhcWGCAZHR8cGx4bHCYiHxwlGhwZHy8hKScpLS4tFyA9ODAqNyorOCoBCQoKDgwOGg8PGjUkHSUyMS80KS8wKi8yLjEvKioxLCw1KiwpMC0vKS0uNCwpNCw2LCw1Kiw0LTQsMSksLywpNP/AABEIAG0AWgMBIgACEQEDEQH/xAAcAAACAwEBAQEAAAAAAAAAAAAEBgMFBwACAQj/xABAEAACAQIEAwUFBAcHBQAAAAABAhEDIQAEEjEFBkETIlFhcQcjMoGRFEKhsRUzUmJywfAkgrLC0dLxJUNTkqL/xAAaAQACAwEBAAAAAAAAAAAAAAADBQACBAEG/8QALREAAgIBAwIEBAcBAAAAAAAAAQIAEQMEEiExQWFxgZEyUcHwExQiM6HR4QX/2gAMAwEAAhEDEQA/ANxx2Ox2JJK7mHi32bK168T2SMwHiRsD5TGFflXmxuJdyrlgNIk1FY6V+okE+AJxdc20DWpnLifeU6rHwIC6QCdQgF3U7EHScdyjwZcplUpi7bsf2nO5/rb5YobJoSrK24G+IV9lekIpVZA2WoNQHlIggY+pxd1/XUio/bQ60+cXH0x9zFM6j44ko2HhglS0LoZhXEqwYeRnEmKHiWVosrNUAQKCxcHSRHWRb64reHVmucrmxWC/FTqyWXyYHvL8wuOWLqSOGOwDwfONVplm0/EQNMwYsd/3pHywdiSTsdjsdiSTsdjsQ5zMaEZrSBbUdILGwE9JMD54kg5gFE66tRpkE6AJkDs9QOxInUWnY90A7YKJCjC/meLCiFUHsl1hGqlWcK7S0Afec3JY2GoTqJjFZ+k9YTRUqmsGh17RjpZgqBWBBpx2jkg9mJFOwtfm4CXKs3IHHSOCU5M4G4rVIUAbz+GIuEZ1mpKzGdUkEgA6GJK6otq0FZiBM4p+Hc2ZfOhuxqjWJ7jWqDeGCk94bGRI8Yxa4OxE/nvj5QLTdoFVmdrSNFIQqkQZDOOoiGabTjO+UuJVatTXUdmZfhMnuzJOmPhE9BGLzng9rxCqkwtGnp9FSnqP5xhK5WY9rIm2g2Jj9ZT1SBv3Ncz0nwwJByTKKbY+E1ajzPXy9Wloq1NAqICmolSpZQwhpAkE3EG+Na4fn+1pq4kSMYpxB07t0J7RIgqT8ZPQz0AxrvK4/stP0wSEltrPjgnAuCsSSRZnMLTRnYwqgsT4AXOE/jHPyNT/ALOpdp+/3FjzsSRMWAExuMW3PSuchWFPdtIJiYUsuoxI6T164zrK8uZmIDLA8VH+44XavUPjYKnX1m/S4MbqWyHjzH1hbcZpySrVQt5DwRIi8o33jLHY9+oJ78gvLcTVb5ikEtK1PdKEQaR3ipVlIYiygaZEx1rqPKleYJkHfuH/AFGFTmzIVadL7PUql2FYFUZVFtM6pF4g0xBnpB3xzS6kuSG7cyutxoKOM+FcekZ+Y/aDTo0zQy8VAUZFZHkU7aZJIYtuYAInTJY6rKFClSamuXkNrrJLkWCkwzKWA0QigX312IuG8ZTkuuSL0/q/8kxa8Q9nmZFMH3TT0Dmf/pBizavHfLCK2Viekp89mCa2cr/D7xlUQNMA/DcGwIpCAR8QmxxtnKNJfseXAWB2QFrW0DbH544hSqq4y5X3qsQFsSXqEECQTO6i3jj9J8Do6KVNN9ChZ6HSsT6E42Y+RYlkHJlRz3USlkqjVPhGgkwTHvKYFoPVhiHgHP8AkBRVO3jSL6kqAD56cSe1PL6uF5kSF7qXMwPe0TsBPTGR5DgDqFmvTIYR+pqEQfMuuOZMgTrNCrun6KnBeF/lWuWydHUdTIvZsdpan3JjpMAx54YMEBsWJUioHxfOLSoVaj/DTRmb0UEx89vnhYqZs9nTZRdwDJ+6sSSeth4A3iYFwL7YeOdjk0pL8VdwP7iQx/HQI8/DAWU5hTK8Hy2aqhn0UqI7oBYsQqiJIG/WfHfGLUIHyLJjcb6l1lswwcBoYHZhboto+cyJsekXRPavk4z2VdQJqoRP8BG/kA04puJ+02tV7NcuDlwkyT2bs1lAuU7sQdt58sfOKc2VMwtLtbmkWIa0kMEsYUCxUmf3vK4tgXJfaMzoMzpvUen1+Uv1FIVVQjW2mxYnU2kEtpXUAAI+6CbHcxhspZV6tECmVkCdLsxBFrq/eZdwb6h3htfCaOL0Kirocgko5imz3hrMCQtw2kibzHhL5l+ZMqqqzMyM8LJRwLxvuqgRJJMAA+OCZEwMNjARUTRozP8AhOU08WcVEGukTVI7jM1RQvZra5IYo07AIdoOHLMcTbh3Di5IqPSpgAtMNUYgXiLam+k4D4TlR+ks+0XapE+QVRHpbBfNXCBmcnVUyRTK1CBHeCG4uD0k+qjGsfox8dhC4gGdQfCIvFvaVms1RqUqgo6KiwQtNhbyJcmQb/LFXS403ZCUSFK3AYECd94O/XFzluV8qbdgSfEuY+igYKy3K2XD6TRQSCPvenUzhW2qBF8megbDiraEo+kcvZ/xHXQqRcCoGHo6qfzBw8Yy32XPpbOUv/Gyj5KXA/CMalhnhNoJ55xTEGY77X+HZmvmlamnaUqSBQEMsGJliV3/AGRafh6YD5lJHBeHUGELV7PXMhhoUOAPC5v6Y0PjHJpfU1OrpZiTJncmelt/3cIPtQnssupM6agHqOzMn5n88CzJbCj4/fvKIgDbpWZPgGVEaaDOIFzUZQfQs4n5CMX1TljJ9muuk1IkwD2jFSfAMHZZ8jB8sViVGARgYgJPiUlZC3BB69RYbdW7hVImiuqGVgNXVTI2gmYny6nxwvy6Wxw5vzjVM7gcMfc/f8TOq/DaVDMZinDGmoUyzKNOrszvb7wW/l6ywVeFh+wEsiuO73u7oHedlJJLTYmCRbwJwBWyifpDMppGiEBU3WCik28Lkx5WjoxUeCUKFKm6UlBRWGoSWAFzLEkm0z/EdsUc7QASb/wRTmouZ95LrsWrlxDTeDYHyOGiioCspdiDpE9CJv8AUW9BjDsrmXp5/OIKjUX+0PLLVemqwxB1aSJANuokj1Fied81pU0q9SC0TUSk4JF4llJkSvXreLS/xYiVAEo2UL1jzkckwQkbpJPmEmRZgZMEA+fXoRm8voKkXGoEEeF7f4Tt06Yi4FxvSgZu8xAJjcswUtYCw709PAYi4hxftXABJA6nT08Y/C/rhIxC4CO89Eu9819p85IOjimeXo60mH0j8wcatjJ+XB/1Zz40k/zY1jDHTfsr5RTqRWZvMwXidXTSYyBaJNtyB/PGU+1qj7ig4iBUVdQg7h9x6C3z8salxrhwr0HpMWUNF1MEEEEEfMDGPc/8Hr0aMuS1NaqwxLbkNFiTB3wPKjnKGHSpzGE22Tz8qg/Dcy0hYRToU9+oARMQBpme8GkxaRvsWOpm6wSQKJEWIdhFtzNt7xNhIljujHilSjTU04lCrAneCDNogiTBO8MPXGkcP4nRqZdawZIAkm0q3h4gz03wrzaTe27d9+81r8O/t0ivw6iKmerlxUSp3LqjsQdCHS0LB8Om1oOG3K8KdmpipqZFIPdo1gXi4kuAFUmJuTAItiq4Ny8uYzWZqLVZdTSCrEAiBBBBuIGLrifIIq0yrV6x2/7j2I26/gbYaflkfaT2i5xbGZhluE9pnOJsWoq32ioR2zqNdNqrNKgiWFt12JF+mIubOF9ilGqWot2hYRSZoDElvhKKFF4gTsMNz8q1qCmk9KlmqczFSmrf8HzxFlciKLakyNGgf21SCPQkWPoRjeub8Ibj2gzg/FO0d5OToUBR3lVZ/hG1vQ7+ZxOFLuAZmLi58T6z5eWPL1di41KqhSFHevPUEd3oRMTFr4JTOorNoJLsDJO97fOxwkfHiKWTwff2j9MuXeVC8j29/lIuX1jizjwpID63xq2Mt5OyZbiGZqnayj0UAfyxqWGWAViUeAinUG8rHxnirscIfteWeGHyrUvzOH4jAfFOH061MpURXRt1ZQRa4sfPBSLEEJiPAKS1U0sIgAd7SQd/GZt+e2LXL8iZcsCZaDOjWui3iI1EeUjFzX5QSmx0NpHhpBj6zj1S4W/Suy/wqo/KMY20xJsGpqx6jZ8NiH8op77MwPvkfTDi1Mkdfpik5Z4SKKsdRcsZJO84ZRjYBQqZTyYEcsf6GKfmzIVWyjiigqVJQhT3ZAYE3kXjz6YZseK22OMoYEGdRijBh2mF5zmPMLK/ZUVgdytYkR/fjAVPi2adh3Qg8dBAH/scbZW4HRcy1NSfTEI5Yy4M9mMZfyePuIxH/RYDhRfr/cpeROHEUmdt3Phc4eMBU6QUQogDBuNkWdZ//9k="/>
          <p:cNvSpPr>
            <a:spLocks noChangeAspect="1" noChangeArrowheads="1"/>
          </p:cNvSpPr>
          <p:nvPr/>
        </p:nvSpPr>
        <p:spPr bwMode="auto">
          <a:xfrm>
            <a:off x="77788" y="-495300"/>
            <a:ext cx="857250" cy="1038225"/>
          </a:xfrm>
          <a:prstGeom prst="rect">
            <a:avLst/>
          </a:prstGeom>
          <a:noFill/>
        </p:spPr>
        <p:txBody>
          <a:bodyPr vert="horz" wrap="square" lIns="91440" tIns="45720" rIns="91440" bIns="45720" numCol="1" anchor="t" anchorCtr="0" compatLnSpc="1">
            <a:prstTxWarp prst="textNoShape">
              <a:avLst/>
            </a:prstTxWarp>
          </a:bodyPr>
          <a:lstStyle/>
          <a:p>
            <a:endParaRPr lang="es-CO"/>
          </a:p>
        </p:txBody>
      </p:sp>
      <p:pic>
        <p:nvPicPr>
          <p:cNvPr id="237573" name="Picture 5"/>
          <p:cNvPicPr>
            <a:picLocks noChangeAspect="1" noChangeArrowheads="1"/>
          </p:cNvPicPr>
          <p:nvPr/>
        </p:nvPicPr>
        <p:blipFill>
          <a:blip r:embed="rId3" cstate="print"/>
          <a:srcRect/>
          <a:stretch>
            <a:fillRect/>
          </a:stretch>
        </p:blipFill>
        <p:spPr bwMode="auto">
          <a:xfrm>
            <a:off x="4427984" y="2276872"/>
            <a:ext cx="3744416" cy="3088460"/>
          </a:xfrm>
          <a:prstGeom prst="rect">
            <a:avLst/>
          </a:prstGeom>
          <a:noFill/>
          <a:ln w="9525">
            <a:noFill/>
            <a:miter lim="800000"/>
            <a:headEnd/>
            <a:tailEnd/>
          </a:ln>
        </p:spPr>
      </p:pic>
      <p:sp>
        <p:nvSpPr>
          <p:cNvPr id="5" name="4 Rectángulo"/>
          <p:cNvSpPr/>
          <p:nvPr/>
        </p:nvSpPr>
        <p:spPr>
          <a:xfrm>
            <a:off x="3563888" y="746701"/>
            <a:ext cx="3528392" cy="954107"/>
          </a:xfrm>
          <a:prstGeom prst="rect">
            <a:avLst/>
          </a:prstGeom>
        </p:spPr>
        <p:txBody>
          <a:bodyPr wrap="square">
            <a:spAutoFit/>
          </a:bodyPr>
          <a:lstStyle/>
          <a:p>
            <a:pPr algn="ctr"/>
            <a:r>
              <a:rPr lang="es-ES" sz="2800" u="sng" dirty="0" smtClean="0"/>
              <a:t>Ejemplo de producto </a:t>
            </a:r>
            <a:r>
              <a:rPr lang="es-ES" sz="2800" u="sng" dirty="0" smtClean="0"/>
              <a:t>diferencia</a:t>
            </a:r>
            <a:r>
              <a:rPr lang="es-ES" sz="2800" u="sng" dirty="0" smtClean="0"/>
              <a:t>do</a:t>
            </a:r>
            <a:endParaRPr lang="es-CO" sz="2800" dirty="0"/>
          </a:p>
        </p:txBody>
      </p:sp>
      <p:pic>
        <p:nvPicPr>
          <p:cNvPr id="3074" name="Picture 2" descr="http://www.coomatoso.com/images/coomatoso/31000969.jpg"/>
          <p:cNvPicPr>
            <a:picLocks noChangeAspect="1" noChangeArrowheads="1"/>
          </p:cNvPicPr>
          <p:nvPr/>
        </p:nvPicPr>
        <p:blipFill>
          <a:blip r:embed="rId4" cstate="print"/>
          <a:srcRect/>
          <a:stretch>
            <a:fillRect/>
          </a:stretch>
        </p:blipFill>
        <p:spPr bwMode="auto">
          <a:xfrm>
            <a:off x="7741096" y="3068960"/>
            <a:ext cx="1295400" cy="1676400"/>
          </a:xfrm>
          <a:prstGeom prst="rect">
            <a:avLst/>
          </a:prstGeom>
          <a:noFill/>
        </p:spPr>
      </p:pic>
      <p:pic>
        <p:nvPicPr>
          <p:cNvPr id="3076" name="Picture 4" descr="http://www.colmado.com.do/colmado/catalog/images/-316145.jpg"/>
          <p:cNvPicPr>
            <a:picLocks noChangeAspect="1" noChangeArrowheads="1"/>
          </p:cNvPicPr>
          <p:nvPr/>
        </p:nvPicPr>
        <p:blipFill>
          <a:blip r:embed="rId5" cstate="print"/>
          <a:srcRect/>
          <a:stretch>
            <a:fillRect/>
          </a:stretch>
        </p:blipFill>
        <p:spPr bwMode="auto">
          <a:xfrm>
            <a:off x="7888061" y="1196752"/>
            <a:ext cx="1076427" cy="1584176"/>
          </a:xfrm>
          <a:prstGeom prst="rect">
            <a:avLst/>
          </a:prstGeom>
          <a:noFill/>
        </p:spPr>
      </p:pic>
      <p:pic>
        <p:nvPicPr>
          <p:cNvPr id="3078" name="Picture 6" descr="http://www.canastavirtual.com/images/200/7703812004862.jpg"/>
          <p:cNvPicPr>
            <a:picLocks noChangeAspect="1" noChangeArrowheads="1"/>
          </p:cNvPicPr>
          <p:nvPr/>
        </p:nvPicPr>
        <p:blipFill>
          <a:blip r:embed="rId6" cstate="print"/>
          <a:srcRect/>
          <a:stretch>
            <a:fillRect/>
          </a:stretch>
        </p:blipFill>
        <p:spPr bwMode="auto">
          <a:xfrm>
            <a:off x="179512" y="1700807"/>
            <a:ext cx="1224136" cy="1224137"/>
          </a:xfrm>
          <a:prstGeom prst="rect">
            <a:avLst/>
          </a:prstGeom>
          <a:noFill/>
        </p:spPr>
      </p:pic>
      <p:pic>
        <p:nvPicPr>
          <p:cNvPr id="3079" name="Picture 7"/>
          <p:cNvPicPr>
            <a:picLocks noChangeAspect="1" noChangeArrowheads="1"/>
          </p:cNvPicPr>
          <p:nvPr/>
        </p:nvPicPr>
        <p:blipFill>
          <a:blip r:embed="rId7" cstate="print"/>
          <a:srcRect/>
          <a:stretch>
            <a:fillRect/>
          </a:stretch>
        </p:blipFill>
        <p:spPr bwMode="auto">
          <a:xfrm>
            <a:off x="269032" y="4754573"/>
            <a:ext cx="1062608" cy="2058803"/>
          </a:xfrm>
          <a:prstGeom prst="rect">
            <a:avLst/>
          </a:prstGeom>
          <a:noFill/>
          <a:ln w="9525">
            <a:noFill/>
            <a:miter lim="800000"/>
            <a:headEnd/>
            <a:tailEnd/>
          </a:ln>
        </p:spPr>
      </p:pic>
      <p:pic>
        <p:nvPicPr>
          <p:cNvPr id="3081" name="Picture 9" descr="http://www.exito.com/images/products/0000532458814013/0000532459581572_xl_a.jpg"/>
          <p:cNvPicPr>
            <a:picLocks noChangeAspect="1" noChangeArrowheads="1"/>
          </p:cNvPicPr>
          <p:nvPr/>
        </p:nvPicPr>
        <p:blipFill>
          <a:blip r:embed="rId8" cstate="print"/>
          <a:srcRect/>
          <a:stretch>
            <a:fillRect/>
          </a:stretch>
        </p:blipFill>
        <p:spPr bwMode="auto">
          <a:xfrm>
            <a:off x="7741096" y="5422031"/>
            <a:ext cx="1319337" cy="1319337"/>
          </a:xfrm>
          <a:prstGeom prst="rect">
            <a:avLst/>
          </a:prstGeom>
          <a:noFill/>
        </p:spPr>
      </p:pic>
      <p:pic>
        <p:nvPicPr>
          <p:cNvPr id="3083" name="Picture 11" descr="http://www.refisal.com.co/pages/productos/sabor/admin/viewImage.php?type=album&amp;name=9a053da42ce04ece3db261048b0f9a8a.jpg"/>
          <p:cNvPicPr>
            <a:picLocks noChangeAspect="1" noChangeArrowheads="1"/>
          </p:cNvPicPr>
          <p:nvPr/>
        </p:nvPicPr>
        <p:blipFill>
          <a:blip r:embed="rId9" cstate="print"/>
          <a:srcRect/>
          <a:stretch>
            <a:fillRect/>
          </a:stretch>
        </p:blipFill>
        <p:spPr bwMode="auto">
          <a:xfrm>
            <a:off x="6683411" y="5445224"/>
            <a:ext cx="984933" cy="1296144"/>
          </a:xfrm>
          <a:prstGeom prst="rect">
            <a:avLst/>
          </a:prstGeom>
          <a:noFill/>
        </p:spPr>
      </p:pic>
      <p:pic>
        <p:nvPicPr>
          <p:cNvPr id="3085" name="Picture 13" descr="http://profile.ak.fbcdn.net/hprofile-ak-snc4/50275_42536785190_2248_n.jpg"/>
          <p:cNvPicPr>
            <a:picLocks noChangeAspect="1" noChangeArrowheads="1"/>
          </p:cNvPicPr>
          <p:nvPr/>
        </p:nvPicPr>
        <p:blipFill>
          <a:blip r:embed="rId10" cstate="print"/>
          <a:srcRect/>
          <a:stretch>
            <a:fillRect/>
          </a:stretch>
        </p:blipFill>
        <p:spPr bwMode="auto">
          <a:xfrm>
            <a:off x="107504" y="3140968"/>
            <a:ext cx="1323721" cy="144016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989856"/>
            <a:ext cx="8229600" cy="1143000"/>
          </a:xfrm>
        </p:spPr>
        <p:txBody>
          <a:bodyPr>
            <a:normAutofit/>
          </a:bodyPr>
          <a:lstStyle/>
          <a:p>
            <a:pPr algn="ctr"/>
            <a:r>
              <a:rPr lang="es-ES" sz="4000" b="1" dirty="0" smtClean="0">
                <a:latin typeface="Americana T." pitchFamily="2" charset="0"/>
              </a:rPr>
              <a:t>El mercadeo concentrado</a:t>
            </a:r>
          </a:p>
        </p:txBody>
      </p:sp>
      <p:sp>
        <p:nvSpPr>
          <p:cNvPr id="4099" name="Rectangle 3"/>
          <p:cNvSpPr>
            <a:spLocks noGrp="1" noChangeArrowheads="1"/>
          </p:cNvSpPr>
          <p:nvPr>
            <p:ph idx="1"/>
          </p:nvPr>
        </p:nvSpPr>
        <p:spPr>
          <a:xfrm>
            <a:off x="323528" y="2060848"/>
            <a:ext cx="8280920" cy="1152128"/>
          </a:xfrm>
        </p:spPr>
        <p:txBody>
          <a:bodyPr>
            <a:normAutofit/>
          </a:bodyPr>
          <a:lstStyle/>
          <a:p>
            <a:pPr algn="just"/>
            <a:r>
              <a:rPr lang="es-ES" sz="2200" dirty="0" smtClean="0"/>
              <a:t>La empresa admite la segmentación, pero decide  atacar </a:t>
            </a:r>
            <a:r>
              <a:rPr lang="es-ES" sz="2200" b="1" dirty="0" smtClean="0"/>
              <a:t>solamente a uno o algunos segmentos</a:t>
            </a:r>
            <a:r>
              <a:rPr lang="es-ES" sz="2200" dirty="0" smtClean="0"/>
              <a:t> del mismo.</a:t>
            </a:r>
          </a:p>
          <a:p>
            <a:pPr algn="just">
              <a:buNone/>
            </a:pPr>
            <a:endParaRPr lang="es-ES" sz="2200" dirty="0" smtClean="0"/>
          </a:p>
        </p:txBody>
      </p:sp>
      <p:pic>
        <p:nvPicPr>
          <p:cNvPr id="59394" name="Picture 2" descr="http://www.zonademarketing.com/wp-content/uploads/2010/11/segmentacion-de-mercado1.jpg"/>
          <p:cNvPicPr>
            <a:picLocks noChangeAspect="1" noChangeArrowheads="1"/>
          </p:cNvPicPr>
          <p:nvPr/>
        </p:nvPicPr>
        <p:blipFill>
          <a:blip r:embed="rId2" cstate="print"/>
          <a:srcRect/>
          <a:stretch>
            <a:fillRect/>
          </a:stretch>
        </p:blipFill>
        <p:spPr bwMode="auto">
          <a:xfrm>
            <a:off x="688032" y="2996952"/>
            <a:ext cx="7772400" cy="3438526"/>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2"/>
          <p:cNvPicPr>
            <a:picLocks noChangeAspect="1" noChangeArrowheads="1"/>
          </p:cNvPicPr>
          <p:nvPr/>
        </p:nvPicPr>
        <p:blipFill>
          <a:blip r:embed="rId2" cstate="print"/>
          <a:srcRect/>
          <a:stretch>
            <a:fillRect/>
          </a:stretch>
        </p:blipFill>
        <p:spPr bwMode="auto">
          <a:xfrm>
            <a:off x="0" y="-27384"/>
            <a:ext cx="9137650" cy="6885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8864" y="1268760"/>
            <a:ext cx="8229600" cy="1143000"/>
          </a:xfrm>
        </p:spPr>
        <p:txBody>
          <a:bodyPr>
            <a:normAutofit/>
          </a:bodyPr>
          <a:lstStyle/>
          <a:p>
            <a:pPr algn="ctr"/>
            <a:r>
              <a:rPr lang="es-ES" sz="4000" b="1" dirty="0" smtClean="0">
                <a:latin typeface="Americana T." pitchFamily="2" charset="0"/>
              </a:rPr>
              <a:t>Los criterios de segmentación</a:t>
            </a:r>
          </a:p>
        </p:txBody>
      </p:sp>
      <p:sp>
        <p:nvSpPr>
          <p:cNvPr id="4099" name="Rectangle 3"/>
          <p:cNvSpPr>
            <a:spLocks noGrp="1" noChangeArrowheads="1"/>
          </p:cNvSpPr>
          <p:nvPr>
            <p:ph idx="1"/>
          </p:nvPr>
        </p:nvSpPr>
        <p:spPr>
          <a:xfrm>
            <a:off x="323528" y="2564904"/>
            <a:ext cx="8280920" cy="3384376"/>
          </a:xfrm>
        </p:spPr>
        <p:txBody>
          <a:bodyPr>
            <a:normAutofit/>
          </a:bodyPr>
          <a:lstStyle/>
          <a:p>
            <a:pPr algn="just"/>
            <a:r>
              <a:rPr lang="es-ES" sz="2200" dirty="0" smtClean="0"/>
              <a:t>Los criterios de segmentación más utilizados se pueden clasificar en 4 categorías principales:</a:t>
            </a:r>
          </a:p>
          <a:p>
            <a:pPr algn="just">
              <a:buNone/>
            </a:pPr>
            <a:endParaRPr lang="es-ES" sz="2200" dirty="0" smtClean="0"/>
          </a:p>
          <a:p>
            <a:pPr marL="514350" indent="-514350" algn="just">
              <a:buFont typeface="+mj-lt"/>
              <a:buAutoNum type="arabicPeriod"/>
            </a:pPr>
            <a:r>
              <a:rPr lang="es-ES" sz="2200" dirty="0" smtClean="0"/>
              <a:t>Criterios geográficos, demográficos y socioculturales.</a:t>
            </a:r>
          </a:p>
          <a:p>
            <a:pPr marL="514350" indent="-514350" algn="just">
              <a:buFont typeface="+mj-lt"/>
              <a:buAutoNum type="arabicPeriod"/>
            </a:pPr>
            <a:r>
              <a:rPr lang="es-ES" sz="2200" dirty="0" smtClean="0"/>
              <a:t>Criterios de personalidad y de estilo de vida.</a:t>
            </a:r>
          </a:p>
          <a:p>
            <a:pPr marL="514350" indent="-514350" algn="just">
              <a:buFont typeface="+mj-lt"/>
              <a:buAutoNum type="arabicPeriod"/>
            </a:pPr>
            <a:r>
              <a:rPr lang="es-ES" sz="2200" dirty="0" smtClean="0"/>
              <a:t>Criterios de comportamiento respecto a un producto específico.</a:t>
            </a:r>
          </a:p>
          <a:p>
            <a:pPr marL="514350" indent="-514350" algn="just">
              <a:buFont typeface="+mj-lt"/>
              <a:buAutoNum type="arabicPeriod"/>
            </a:pPr>
            <a:r>
              <a:rPr lang="es-ES" sz="2200" dirty="0" smtClean="0"/>
              <a:t>Criterios de actitud psicológica respecto a un producto determinado.</a:t>
            </a:r>
          </a:p>
          <a:p>
            <a:pPr algn="just">
              <a:buNone/>
            </a:pPr>
            <a:endParaRPr lang="es-ES" sz="2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277888"/>
            <a:ext cx="8229600" cy="1143000"/>
          </a:xfrm>
          <a:noFill/>
          <a:ln>
            <a:noFill/>
          </a:ln>
        </p:spPr>
        <p:txBody>
          <a:bodyPr vert="horz" wrap="square" lIns="91440" tIns="45720" rIns="91440" bIns="45720" numCol="1" anchor="ctr" anchorCtr="0" compatLnSpc="1">
            <a:prstTxWarp prst="textNoShape">
              <a:avLst/>
            </a:prstTxWarp>
          </a:bodyPr>
          <a:lstStyle/>
          <a:p>
            <a:r>
              <a:rPr lang="es-ES" sz="4000" b="1" dirty="0">
                <a:latin typeface="Americana T." pitchFamily="2" charset="0"/>
              </a:rPr>
              <a:t>Mercadeo:</a:t>
            </a:r>
          </a:p>
        </p:txBody>
      </p:sp>
      <p:sp>
        <p:nvSpPr>
          <p:cNvPr id="4099" name="Rectangle 3"/>
          <p:cNvSpPr>
            <a:spLocks noGrp="1" noChangeArrowheads="1"/>
          </p:cNvSpPr>
          <p:nvPr>
            <p:ph idx="1"/>
          </p:nvPr>
        </p:nvSpPr>
        <p:spPr>
          <a:xfrm>
            <a:off x="395536" y="2454870"/>
            <a:ext cx="8352928" cy="4214490"/>
          </a:xfrm>
        </p:spPr>
        <p:txBody>
          <a:bodyPr>
            <a:normAutofit/>
          </a:bodyPr>
          <a:lstStyle/>
          <a:p>
            <a:pPr algn="just">
              <a:lnSpc>
                <a:spcPct val="150000"/>
              </a:lnSpc>
              <a:buFont typeface="Wingdings" pitchFamily="2" charset="2"/>
              <a:buChar char="ü"/>
            </a:pPr>
            <a:r>
              <a:rPr lang="es-ES" sz="2200" dirty="0" smtClean="0">
                <a:latin typeface="Americana T." pitchFamily="2" charset="0"/>
                <a:cs typeface="Times New Roman" pitchFamily="18" charset="0"/>
              </a:rPr>
              <a:t> Es un conjunto de </a:t>
            </a:r>
            <a:r>
              <a:rPr lang="es-ES" sz="2200" u="sng" dirty="0" smtClean="0">
                <a:latin typeface="Americana T." pitchFamily="2" charset="0"/>
                <a:cs typeface="Times New Roman" pitchFamily="18" charset="0"/>
              </a:rPr>
              <a:t>técnicas</a:t>
            </a:r>
            <a:r>
              <a:rPr lang="es-ES" sz="2200" dirty="0" smtClean="0">
                <a:latin typeface="Americana T." pitchFamily="2" charset="0"/>
                <a:cs typeface="Times New Roman" pitchFamily="18" charset="0"/>
              </a:rPr>
              <a:t> utilizadas por las empresas </a:t>
            </a:r>
            <a:r>
              <a:rPr lang="es-ES" sz="2200" u="sng" dirty="0" smtClean="0">
                <a:latin typeface="Americana T." pitchFamily="2" charset="0"/>
                <a:cs typeface="Times New Roman" pitchFamily="18" charset="0"/>
              </a:rPr>
              <a:t>para tomar decisiones</a:t>
            </a:r>
            <a:r>
              <a:rPr lang="es-ES" sz="2200" dirty="0" smtClean="0">
                <a:latin typeface="Americana T." pitchFamily="2" charset="0"/>
                <a:cs typeface="Times New Roman" pitchFamily="18" charset="0"/>
              </a:rPr>
              <a:t> basadas en el </a:t>
            </a:r>
            <a:r>
              <a:rPr lang="es-ES" sz="2200" u="sng" dirty="0" smtClean="0">
                <a:latin typeface="Americana T." pitchFamily="2" charset="0"/>
                <a:cs typeface="Times New Roman" pitchFamily="18" charset="0"/>
              </a:rPr>
              <a:t>conocimiento</a:t>
            </a:r>
            <a:r>
              <a:rPr lang="es-ES" sz="2200" dirty="0" smtClean="0">
                <a:latin typeface="Americana T." pitchFamily="2" charset="0"/>
                <a:cs typeface="Times New Roman" pitchFamily="18" charset="0"/>
              </a:rPr>
              <a:t> objetivo de las </a:t>
            </a:r>
            <a:r>
              <a:rPr lang="es-ES" sz="2200" u="sng" dirty="0" smtClean="0">
                <a:latin typeface="Americana T." pitchFamily="2" charset="0"/>
                <a:cs typeface="Times New Roman" pitchFamily="18" charset="0"/>
              </a:rPr>
              <a:t>necesidades</a:t>
            </a:r>
            <a:r>
              <a:rPr lang="es-ES" sz="2200" dirty="0" smtClean="0">
                <a:latin typeface="Americana T." pitchFamily="2" charset="0"/>
                <a:cs typeface="Times New Roman" pitchFamily="18" charset="0"/>
              </a:rPr>
              <a:t> del mercado para poder así producir </a:t>
            </a:r>
            <a:r>
              <a:rPr lang="es-ES" sz="2200" u="sng" dirty="0" smtClean="0">
                <a:latin typeface="Americana T." pitchFamily="2" charset="0"/>
                <a:cs typeface="Times New Roman" pitchFamily="18" charset="0"/>
              </a:rPr>
              <a:t>satisfactores </a:t>
            </a:r>
            <a:r>
              <a:rPr lang="es-ES" sz="2200" dirty="0" smtClean="0">
                <a:latin typeface="Americana T." pitchFamily="2" charset="0"/>
                <a:cs typeface="Times New Roman" pitchFamily="18" charset="0"/>
              </a:rPr>
              <a:t>que tengan éxito.</a:t>
            </a:r>
          </a:p>
          <a:p>
            <a:pPr algn="just">
              <a:lnSpc>
                <a:spcPct val="150000"/>
              </a:lnSpc>
              <a:buFont typeface="Wingdings" pitchFamily="2" charset="2"/>
              <a:buChar char="ü"/>
            </a:pPr>
            <a:r>
              <a:rPr lang="es-ES" sz="2200" dirty="0" smtClean="0">
                <a:latin typeface="Americana T." pitchFamily="2" charset="0"/>
                <a:cs typeface="Times New Roman" pitchFamily="18" charset="0"/>
              </a:rPr>
              <a:t>   Clara </a:t>
            </a:r>
            <a:r>
              <a:rPr lang="es-ES" sz="2200" u="sng" dirty="0" smtClean="0">
                <a:latin typeface="Americana T." pitchFamily="2" charset="0"/>
                <a:cs typeface="Times New Roman" pitchFamily="18" charset="0"/>
              </a:rPr>
              <a:t>orientación hacia el consumidor</a:t>
            </a:r>
            <a:r>
              <a:rPr lang="es-ES" sz="2200" dirty="0" smtClean="0">
                <a:latin typeface="Americana T." pitchFamily="2" charset="0"/>
                <a:cs typeface="Times New Roman" pitchFamily="18" charset="0"/>
              </a:rPr>
              <a:t> como persona, en un intento de ofrecerle servicios que satisfagan sus necesidades.</a:t>
            </a: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just">
              <a:lnSpc>
                <a:spcPct val="150000"/>
              </a:lnSpc>
              <a:buNone/>
            </a:pPr>
            <a:endParaRPr lang="es-ES" sz="2200" dirty="0" smtClean="0">
              <a:solidFill>
                <a:srgbClr val="3333FF"/>
              </a:solidFill>
              <a:latin typeface="Americana T." pitchFamily="2" charset="0"/>
              <a:cs typeface="Times New Roman" pitchFamily="18" charset="0"/>
            </a:endParaRPr>
          </a:p>
          <a:p>
            <a:pPr algn="ctr" eaLnBrk="1" hangingPunct="1">
              <a:buFont typeface="Wingdings" pitchFamily="2" charset="2"/>
              <a:buNone/>
            </a:pPr>
            <a:endParaRPr lang="es-ES" sz="2200" dirty="0" smtClean="0">
              <a:solidFill>
                <a:srgbClr val="3333FF"/>
              </a:solidFill>
              <a:latin typeface="Americana T." pitchFamily="2"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493912"/>
            <a:ext cx="8229600" cy="1143000"/>
          </a:xfrm>
        </p:spPr>
        <p:txBody>
          <a:bodyPr>
            <a:noAutofit/>
          </a:bodyPr>
          <a:lstStyle/>
          <a:p>
            <a:pPr algn="ctr"/>
            <a:r>
              <a:rPr lang="es-ES" sz="4000" b="1" dirty="0" smtClean="0">
                <a:latin typeface="Americana T." pitchFamily="2" charset="0"/>
              </a:rPr>
              <a:t>1. Criterios geográficos, demográficos y socioculturales.</a:t>
            </a:r>
          </a:p>
        </p:txBody>
      </p:sp>
      <p:sp>
        <p:nvSpPr>
          <p:cNvPr id="4099" name="Rectangle 3"/>
          <p:cNvSpPr>
            <a:spLocks noGrp="1" noChangeArrowheads="1"/>
          </p:cNvSpPr>
          <p:nvPr>
            <p:ph idx="1"/>
          </p:nvPr>
        </p:nvSpPr>
        <p:spPr>
          <a:xfrm>
            <a:off x="323528" y="2852936"/>
            <a:ext cx="8280920" cy="3528392"/>
          </a:xfrm>
        </p:spPr>
        <p:txBody>
          <a:bodyPr>
            <a:normAutofit/>
          </a:bodyPr>
          <a:lstStyle/>
          <a:p>
            <a:pPr algn="just">
              <a:buFont typeface="Wingdings" pitchFamily="2" charset="2"/>
              <a:buChar char="Ø"/>
            </a:pPr>
            <a:r>
              <a:rPr lang="es-ES" sz="2200" dirty="0" smtClean="0">
                <a:latin typeface="Americana T." pitchFamily="2" charset="0"/>
              </a:rPr>
              <a:t>Geográficos: región, categoría, clima, población.</a:t>
            </a:r>
          </a:p>
          <a:p>
            <a:pPr algn="just">
              <a:buFont typeface="Wingdings" pitchFamily="2" charset="2"/>
              <a:buChar char="Ø"/>
            </a:pPr>
            <a:endParaRPr lang="es-ES" sz="2200" dirty="0" smtClean="0">
              <a:latin typeface="Americana T." pitchFamily="2" charset="0"/>
            </a:endParaRPr>
          </a:p>
          <a:p>
            <a:pPr algn="just">
              <a:buFont typeface="Wingdings" pitchFamily="2" charset="2"/>
              <a:buChar char="Ø"/>
            </a:pPr>
            <a:r>
              <a:rPr lang="es-ES" sz="2200" dirty="0" smtClean="0">
                <a:latin typeface="Americana T." pitchFamily="2" charset="0"/>
              </a:rPr>
              <a:t>Demográficos: edad, sexo, tamaño familiar, ciclo de vida familiar, composición familiar.</a:t>
            </a:r>
          </a:p>
          <a:p>
            <a:pPr algn="just">
              <a:buFont typeface="Wingdings" pitchFamily="2" charset="2"/>
              <a:buChar char="Ø"/>
            </a:pPr>
            <a:endParaRPr lang="es-ES" sz="2200" dirty="0" smtClean="0">
              <a:latin typeface="Americana T." pitchFamily="2" charset="0"/>
            </a:endParaRPr>
          </a:p>
          <a:p>
            <a:pPr algn="just">
              <a:buFont typeface="Wingdings" pitchFamily="2" charset="2"/>
              <a:buChar char="Ø"/>
            </a:pPr>
            <a:r>
              <a:rPr lang="es-ES" sz="2200" dirty="0" smtClean="0">
                <a:latin typeface="Americana T." pitchFamily="2" charset="0"/>
              </a:rPr>
              <a:t>Sociales, económicos y otros: nivel de renta, nivel de educación, religión, raza, nacionalidad, categoría socio profesional, clase social.</a:t>
            </a:r>
          </a:p>
          <a:p>
            <a:pPr algn="just">
              <a:buNone/>
            </a:pPr>
            <a:endParaRPr lang="es-ES" sz="2200" dirty="0" smtClean="0">
              <a:latin typeface="Americana T." pitchFamily="2"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709936"/>
            <a:ext cx="8229600" cy="1143000"/>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2. Criterios de personalidad y de estilo de vida.</a:t>
            </a:r>
          </a:p>
        </p:txBody>
      </p:sp>
      <p:sp>
        <p:nvSpPr>
          <p:cNvPr id="4099" name="Rectangle 3"/>
          <p:cNvSpPr>
            <a:spLocks noGrp="1" noChangeArrowheads="1"/>
          </p:cNvSpPr>
          <p:nvPr>
            <p:ph idx="1"/>
          </p:nvPr>
        </p:nvSpPr>
        <p:spPr>
          <a:xfrm>
            <a:off x="323528" y="2924944"/>
            <a:ext cx="8280920" cy="3384376"/>
          </a:xfrm>
          <a:noFill/>
          <a:ln>
            <a:noFill/>
          </a:ln>
        </p:spPr>
        <p:txBody>
          <a:bodyPr vert="horz" wrap="square" lIns="91440" tIns="45720" rIns="91440" bIns="45720" numCol="1" anchor="t" anchorCtr="0" compatLnSpc="1">
            <a:prstTxWarp prst="textNoShape">
              <a:avLst/>
            </a:prstTxWarp>
            <a:normAutofit/>
          </a:bodyPr>
          <a:lstStyle/>
          <a:p>
            <a:pPr algn="just">
              <a:lnSpc>
                <a:spcPct val="150000"/>
              </a:lnSpc>
              <a:buFont typeface="Wingdings" pitchFamily="2" charset="2"/>
              <a:buChar char="Ø"/>
            </a:pPr>
            <a:r>
              <a:rPr lang="es-ES" sz="2200" dirty="0">
                <a:latin typeface="Americana T." pitchFamily="2" charset="0"/>
              </a:rPr>
              <a:t>Se refieren a las características generales del individuo, situándose al nivel más profundo; estos criterios son muy difíciles de medir. La personalidad de un individuo presenta influencia sobre el consumo de un producto. El estilo de vida es una manera de vivir, de ser, de utilizar el tiempo, de gastar el dinero.</a:t>
            </a:r>
          </a:p>
          <a:p>
            <a:pPr algn="just">
              <a:lnSpc>
                <a:spcPct val="150000"/>
              </a:lnSpc>
              <a:buFont typeface="Wingdings" pitchFamily="2" charset="2"/>
              <a:buChar char="Ø"/>
            </a:pPr>
            <a:endParaRPr lang="es-ES" sz="2200" dirty="0">
              <a:latin typeface="Americana T." pitchFamily="2" charset="0"/>
            </a:endParaRPr>
          </a:p>
          <a:p>
            <a:pPr algn="just">
              <a:lnSpc>
                <a:spcPct val="150000"/>
              </a:lnSpc>
              <a:buFont typeface="Wingdings" pitchFamily="2" charset="2"/>
              <a:buChar char="Ø"/>
            </a:pPr>
            <a:endParaRPr lang="es-ES" sz="2200" dirty="0">
              <a:latin typeface="Americana T." pitchFamily="2" charset="0"/>
            </a:endParaRPr>
          </a:p>
          <a:p>
            <a:pPr algn="just">
              <a:lnSpc>
                <a:spcPct val="150000"/>
              </a:lnSpc>
              <a:buFont typeface="Wingdings" pitchFamily="2" charset="2"/>
              <a:buChar char="Ø"/>
            </a:pPr>
            <a:endParaRPr lang="es-ES" sz="2200" dirty="0">
              <a:latin typeface="Americana T." pitchFamily="2"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709936"/>
            <a:ext cx="8229600" cy="1143000"/>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3. Criterios de comportamiento respecto a un producto específico.</a:t>
            </a:r>
          </a:p>
        </p:txBody>
      </p:sp>
      <p:sp>
        <p:nvSpPr>
          <p:cNvPr id="4099" name="Rectangle 3"/>
          <p:cNvSpPr>
            <a:spLocks noGrp="1" noChangeArrowheads="1"/>
          </p:cNvSpPr>
          <p:nvPr>
            <p:ph idx="1"/>
          </p:nvPr>
        </p:nvSpPr>
        <p:spPr>
          <a:xfrm>
            <a:off x="395536" y="2996952"/>
            <a:ext cx="8280920" cy="3240360"/>
          </a:xfrm>
          <a:noFill/>
          <a:ln>
            <a:noFill/>
          </a:ln>
        </p:spPr>
        <p:txBody>
          <a:bodyPr vert="horz" wrap="square" lIns="91440" tIns="45720" rIns="91440" bIns="45720" numCol="1" anchor="t" anchorCtr="0" compatLnSpc="1">
            <a:prstTxWarp prst="textNoShape">
              <a:avLst/>
            </a:prstTxWarp>
            <a:normAutofit/>
          </a:bodyPr>
          <a:lstStyle/>
          <a:p>
            <a:pPr algn="just">
              <a:lnSpc>
                <a:spcPct val="150000"/>
              </a:lnSpc>
              <a:buFont typeface="Wingdings" pitchFamily="2" charset="2"/>
              <a:buChar char="Ø"/>
            </a:pPr>
            <a:r>
              <a:rPr lang="es-ES" sz="2200" dirty="0">
                <a:latin typeface="Americana T." pitchFamily="2" charset="0"/>
              </a:rPr>
              <a:t>Están ligados a un producto  o  a un grupo de productos particulares. Los criterios de comportamiento más usualmente utilizados son relativos a las cantidades de productos consumidos y a los hábitos de consumo o de utilización.</a:t>
            </a:r>
          </a:p>
          <a:p>
            <a:pPr algn="just">
              <a:lnSpc>
                <a:spcPct val="150000"/>
              </a:lnSpc>
              <a:buFont typeface="Wingdings" pitchFamily="2" charset="2"/>
              <a:buChar char="Ø"/>
            </a:pPr>
            <a:r>
              <a:rPr lang="es-ES" sz="2200" dirty="0">
                <a:latin typeface="Americana T." pitchFamily="2" charset="0"/>
              </a:rPr>
              <a:t>    Ejemplo: Usuario recurrente, usuario, no usuario.</a:t>
            </a:r>
          </a:p>
          <a:p>
            <a:pPr algn="just">
              <a:lnSpc>
                <a:spcPct val="150000"/>
              </a:lnSpc>
              <a:buFont typeface="Wingdings" pitchFamily="2" charset="2"/>
              <a:buChar char="Ø"/>
            </a:pPr>
            <a:endParaRPr lang="es-ES" sz="2200" dirty="0">
              <a:latin typeface="Americana T." pitchFamily="2" charset="0"/>
            </a:endParaRPr>
          </a:p>
          <a:p>
            <a:pPr algn="just">
              <a:lnSpc>
                <a:spcPct val="150000"/>
              </a:lnSpc>
              <a:buFont typeface="Wingdings" pitchFamily="2" charset="2"/>
              <a:buChar char="Ø"/>
            </a:pPr>
            <a:endParaRPr lang="es-ES" sz="2200" dirty="0">
              <a:latin typeface="Americana T." pitchFamily="2" charset="0"/>
            </a:endParaRPr>
          </a:p>
          <a:p>
            <a:pPr algn="just">
              <a:lnSpc>
                <a:spcPct val="150000"/>
              </a:lnSpc>
              <a:buFont typeface="Wingdings" pitchFamily="2" charset="2"/>
              <a:buChar char="Ø"/>
            </a:pPr>
            <a:endParaRPr lang="es-ES" sz="2200" dirty="0">
              <a:latin typeface="Americana T." pitchFamily="2" charset="0"/>
            </a:endParaRPr>
          </a:p>
          <a:p>
            <a:pPr algn="just">
              <a:lnSpc>
                <a:spcPct val="150000"/>
              </a:lnSpc>
              <a:buFont typeface="Wingdings" pitchFamily="2" charset="2"/>
              <a:buChar char="Ø"/>
            </a:pPr>
            <a:endParaRPr lang="es-ES" sz="2200" dirty="0">
              <a:latin typeface="Americana T." pitchFamily="2"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15816" y="404664"/>
            <a:ext cx="5976664" cy="1143000"/>
          </a:xfrm>
          <a:noFill/>
          <a:ln>
            <a:noFill/>
          </a:ln>
        </p:spPr>
        <p:txBody>
          <a:bodyPr vert="horz" wrap="square" lIns="91440" tIns="45720" rIns="91440" bIns="45720" numCol="1" anchor="ctr" anchorCtr="0" compatLnSpc="1">
            <a:prstTxWarp prst="textNoShape">
              <a:avLst/>
            </a:prstTxWarp>
            <a:noAutofit/>
          </a:bodyPr>
          <a:lstStyle/>
          <a:p>
            <a:pPr algn="just"/>
            <a:r>
              <a:rPr lang="es-ES" sz="4000" b="1" dirty="0">
                <a:latin typeface="Americana T." pitchFamily="2" charset="0"/>
              </a:rPr>
              <a:t>4. Criterios de actitud psicológica respecto a un producto determinado.</a:t>
            </a:r>
          </a:p>
        </p:txBody>
      </p:sp>
      <p:sp>
        <p:nvSpPr>
          <p:cNvPr id="4099" name="Rectangle 3"/>
          <p:cNvSpPr>
            <a:spLocks noGrp="1" noChangeArrowheads="1"/>
          </p:cNvSpPr>
          <p:nvPr>
            <p:ph idx="1"/>
          </p:nvPr>
        </p:nvSpPr>
        <p:spPr>
          <a:xfrm>
            <a:off x="323528" y="2132856"/>
            <a:ext cx="8568952" cy="5040560"/>
          </a:xfrm>
          <a:noFill/>
          <a:ln>
            <a:noFill/>
          </a:ln>
        </p:spPr>
        <p:txBody>
          <a:bodyPr vert="horz" wrap="square" lIns="91440" tIns="45720" rIns="91440" bIns="45720" numCol="1" anchor="t" anchorCtr="0" compatLnSpc="1">
            <a:prstTxWarp prst="textNoShape">
              <a:avLst/>
            </a:prstTxWarp>
            <a:normAutofit/>
          </a:bodyPr>
          <a:lstStyle/>
          <a:p>
            <a:pPr algn="just">
              <a:lnSpc>
                <a:spcPct val="150000"/>
              </a:lnSpc>
              <a:buFont typeface="Wingdings" pitchFamily="2" charset="2"/>
              <a:buChar char="Ø"/>
            </a:pPr>
            <a:r>
              <a:rPr lang="es-ES" sz="2200" dirty="0">
                <a:latin typeface="Americana T." pitchFamily="2" charset="0"/>
              </a:rPr>
              <a:t>Algunas veces no es el comportamiento, sino las actitudes psicológicas, en relación con el producto considerado, las que sirven de base de segmentación</a:t>
            </a:r>
            <a:r>
              <a:rPr lang="es-ES" sz="2200" dirty="0" smtClean="0">
                <a:latin typeface="Americana T." pitchFamily="2" charset="0"/>
              </a:rPr>
              <a:t>.</a:t>
            </a:r>
            <a:endParaRPr lang="es-ES" sz="2200" dirty="0">
              <a:latin typeface="Americana T." pitchFamily="2" charset="0"/>
            </a:endParaRPr>
          </a:p>
          <a:p>
            <a:pPr algn="just">
              <a:lnSpc>
                <a:spcPct val="150000"/>
              </a:lnSpc>
              <a:buFont typeface="Wingdings" pitchFamily="2" charset="2"/>
              <a:buChar char="Ø"/>
            </a:pPr>
            <a:r>
              <a:rPr lang="es-ES" sz="2200" dirty="0">
                <a:latin typeface="Americana T." pitchFamily="2" charset="0"/>
              </a:rPr>
              <a:t>Existe la posibilidad de combinar varios criterios entre sí; en la práctica lo que se hace es reagrupar segmentos de características similares hasta llegar a un número de ellos que sean lo más homogéneos posibles y sobre los que se pueda aplicar una política de mercadeo concreta.</a:t>
            </a:r>
          </a:p>
          <a:p>
            <a:pPr algn="just">
              <a:lnSpc>
                <a:spcPct val="150000"/>
              </a:lnSpc>
              <a:buFont typeface="Wingdings" pitchFamily="2" charset="2"/>
              <a:buChar char="Ø"/>
            </a:pPr>
            <a:endParaRPr lang="es-ES" sz="2200" dirty="0">
              <a:latin typeface="Americana T." pitchFamily="2" charset="0"/>
            </a:endParaRPr>
          </a:p>
          <a:p>
            <a:pPr algn="just">
              <a:lnSpc>
                <a:spcPct val="150000"/>
              </a:lnSpc>
              <a:buFont typeface="Wingdings" pitchFamily="2" charset="2"/>
              <a:buChar char="Ø"/>
            </a:pPr>
            <a:endParaRPr lang="es-ES" sz="2200" dirty="0">
              <a:latin typeface="Americana T." pitchFamily="2" charset="0"/>
            </a:endParaRPr>
          </a:p>
          <a:p>
            <a:pPr algn="just">
              <a:lnSpc>
                <a:spcPct val="150000"/>
              </a:lnSpc>
              <a:buFont typeface="Wingdings" pitchFamily="2" charset="2"/>
              <a:buChar char="Ø"/>
            </a:pPr>
            <a:endParaRPr lang="es-ES" sz="2200" dirty="0">
              <a:latin typeface="Americana T." pitchFamily="2"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1"/>
          <p:cNvSpPr txBox="1">
            <a:spLocks noChangeArrowheads="1"/>
          </p:cNvSpPr>
          <p:nvPr/>
        </p:nvSpPr>
        <p:spPr bwMode="auto">
          <a:xfrm>
            <a:off x="1907307" y="1988840"/>
            <a:ext cx="5761037" cy="830997"/>
          </a:xfrm>
          <a:prstGeom prst="rect">
            <a:avLst/>
          </a:prstGeom>
          <a:noFill/>
          <a:ln w="9525">
            <a:noFill/>
            <a:miter lim="800000"/>
            <a:headEnd/>
            <a:tailEnd/>
          </a:ln>
        </p:spPr>
        <p:txBody>
          <a:bodyPr>
            <a:spAutoFit/>
          </a:bodyPr>
          <a:lstStyle/>
          <a:p>
            <a:pPr algn="ctr">
              <a:spcBef>
                <a:spcPct val="50000"/>
              </a:spcBef>
            </a:pPr>
            <a:r>
              <a:rPr lang="es-ES" sz="2400" dirty="0" smtClean="0"/>
              <a:t>Un ejemplo de segmentación </a:t>
            </a:r>
            <a:r>
              <a:rPr lang="es-ES" sz="2400" dirty="0"/>
              <a:t>de una industria familiar a todos…</a:t>
            </a:r>
          </a:p>
        </p:txBody>
      </p:sp>
      <p:pic>
        <p:nvPicPr>
          <p:cNvPr id="52226" name="Picture 2" descr="http://upload.wikimedia.org/wikipedia/commons/thumb/8/83/Renault_logo_2009.jpg/150px-Renault_logo_2009.jpg"/>
          <p:cNvPicPr>
            <a:picLocks noChangeAspect="1" noChangeArrowheads="1"/>
          </p:cNvPicPr>
          <p:nvPr/>
        </p:nvPicPr>
        <p:blipFill>
          <a:blip r:embed="rId3" cstate="print"/>
          <a:srcRect/>
          <a:stretch>
            <a:fillRect/>
          </a:stretch>
        </p:blipFill>
        <p:spPr bwMode="auto">
          <a:xfrm>
            <a:off x="7346138" y="2132856"/>
            <a:ext cx="1581150" cy="1581151"/>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p:cNvPicPr>
            <a:picLocks noChangeAspect="1" noChangeArrowheads="1"/>
          </p:cNvPicPr>
          <p:nvPr/>
        </p:nvPicPr>
        <p:blipFill>
          <a:blip r:embed="rId2" cstate="print"/>
          <a:srcRect/>
          <a:stretch>
            <a:fillRect/>
          </a:stretch>
        </p:blipFill>
        <p:spPr bwMode="auto">
          <a:xfrm>
            <a:off x="107504" y="1196752"/>
            <a:ext cx="2613251" cy="1368152"/>
          </a:xfrm>
          <a:prstGeom prst="rect">
            <a:avLst/>
          </a:prstGeom>
          <a:noFill/>
          <a:ln w="9525">
            <a:noFill/>
            <a:miter lim="800000"/>
            <a:headEnd/>
            <a:tailEnd/>
          </a:ln>
        </p:spPr>
      </p:pic>
      <p:pic>
        <p:nvPicPr>
          <p:cNvPr id="3" name="Picture 7"/>
          <p:cNvPicPr>
            <a:picLocks noChangeAspect="1" noChangeArrowheads="1"/>
          </p:cNvPicPr>
          <p:nvPr/>
        </p:nvPicPr>
        <p:blipFill>
          <a:blip r:embed="rId3" cstate="print"/>
          <a:srcRect/>
          <a:stretch>
            <a:fillRect/>
          </a:stretch>
        </p:blipFill>
        <p:spPr bwMode="auto">
          <a:xfrm>
            <a:off x="2915816" y="1196752"/>
            <a:ext cx="3103983" cy="1442492"/>
          </a:xfrm>
          <a:prstGeom prst="rect">
            <a:avLst/>
          </a:prstGeom>
          <a:noFill/>
          <a:ln w="9525">
            <a:noFill/>
            <a:miter lim="800000"/>
            <a:headEnd/>
            <a:tailEnd/>
          </a:ln>
        </p:spPr>
      </p:pic>
      <p:pic>
        <p:nvPicPr>
          <p:cNvPr id="4" name="Picture 6"/>
          <p:cNvPicPr>
            <a:picLocks noChangeAspect="1" noChangeArrowheads="1"/>
          </p:cNvPicPr>
          <p:nvPr/>
        </p:nvPicPr>
        <p:blipFill>
          <a:blip r:embed="rId4" cstate="print"/>
          <a:srcRect/>
          <a:stretch>
            <a:fillRect/>
          </a:stretch>
        </p:blipFill>
        <p:spPr bwMode="auto">
          <a:xfrm>
            <a:off x="6315806" y="1124744"/>
            <a:ext cx="2576674" cy="1512168"/>
          </a:xfrm>
          <a:prstGeom prst="rect">
            <a:avLst/>
          </a:prstGeom>
          <a:noFill/>
          <a:ln w="9525">
            <a:noFill/>
            <a:miter lim="800000"/>
            <a:headEnd/>
            <a:tailEnd/>
          </a:ln>
        </p:spPr>
      </p:pic>
      <p:pic>
        <p:nvPicPr>
          <p:cNvPr id="5" name="Picture 6"/>
          <p:cNvPicPr>
            <a:picLocks noChangeAspect="1" noChangeArrowheads="1"/>
          </p:cNvPicPr>
          <p:nvPr/>
        </p:nvPicPr>
        <p:blipFill>
          <a:blip r:embed="rId5" cstate="print"/>
          <a:srcRect/>
          <a:stretch>
            <a:fillRect/>
          </a:stretch>
        </p:blipFill>
        <p:spPr bwMode="auto">
          <a:xfrm>
            <a:off x="179512" y="3068960"/>
            <a:ext cx="2471450" cy="1440160"/>
          </a:xfrm>
          <a:prstGeom prst="rect">
            <a:avLst/>
          </a:prstGeom>
          <a:noFill/>
          <a:ln w="9525">
            <a:noFill/>
            <a:miter lim="800000"/>
            <a:headEnd/>
            <a:tailEnd/>
          </a:ln>
        </p:spPr>
      </p:pic>
      <p:pic>
        <p:nvPicPr>
          <p:cNvPr id="6" name="Picture 6"/>
          <p:cNvPicPr>
            <a:picLocks noChangeAspect="1" noChangeArrowheads="1"/>
          </p:cNvPicPr>
          <p:nvPr/>
        </p:nvPicPr>
        <p:blipFill>
          <a:blip r:embed="rId6" cstate="print"/>
          <a:srcRect/>
          <a:stretch>
            <a:fillRect/>
          </a:stretch>
        </p:blipFill>
        <p:spPr bwMode="auto">
          <a:xfrm>
            <a:off x="2843808" y="2996952"/>
            <a:ext cx="3216577" cy="1580579"/>
          </a:xfrm>
          <a:prstGeom prst="rect">
            <a:avLst/>
          </a:prstGeom>
          <a:noFill/>
          <a:ln w="9525">
            <a:noFill/>
            <a:miter lim="800000"/>
            <a:headEnd/>
            <a:tailEnd/>
          </a:ln>
        </p:spPr>
      </p:pic>
      <p:pic>
        <p:nvPicPr>
          <p:cNvPr id="7" name="Picture 6"/>
          <p:cNvPicPr>
            <a:picLocks noChangeAspect="1" noChangeArrowheads="1"/>
          </p:cNvPicPr>
          <p:nvPr/>
        </p:nvPicPr>
        <p:blipFill>
          <a:blip r:embed="rId7" cstate="print"/>
          <a:srcRect/>
          <a:stretch>
            <a:fillRect/>
          </a:stretch>
        </p:blipFill>
        <p:spPr bwMode="auto">
          <a:xfrm>
            <a:off x="6341914" y="2996952"/>
            <a:ext cx="2766590" cy="1440160"/>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179513" y="4941168"/>
            <a:ext cx="2528358" cy="1584175"/>
          </a:xfrm>
          <a:prstGeom prst="rect">
            <a:avLst/>
          </a:prstGeom>
          <a:noFill/>
          <a:ln w="9525">
            <a:noFill/>
            <a:miter lim="800000"/>
            <a:headEnd/>
            <a:tailEnd/>
          </a:ln>
        </p:spPr>
      </p:pic>
      <p:pic>
        <p:nvPicPr>
          <p:cNvPr id="9" name="Picture 4"/>
          <p:cNvPicPr>
            <a:picLocks noChangeAspect="1" noChangeArrowheads="1"/>
          </p:cNvPicPr>
          <p:nvPr/>
        </p:nvPicPr>
        <p:blipFill>
          <a:blip r:embed="rId9" cstate="print"/>
          <a:srcRect/>
          <a:stretch>
            <a:fillRect/>
          </a:stretch>
        </p:blipFill>
        <p:spPr bwMode="auto">
          <a:xfrm>
            <a:off x="6372200" y="4653136"/>
            <a:ext cx="2664296" cy="1985909"/>
          </a:xfrm>
          <a:prstGeom prst="rect">
            <a:avLst/>
          </a:prstGeom>
          <a:noFill/>
          <a:ln w="9525">
            <a:noFill/>
            <a:miter lim="800000"/>
            <a:headEnd/>
            <a:tailEnd/>
          </a:ln>
        </p:spPr>
      </p:pic>
      <p:pic>
        <p:nvPicPr>
          <p:cNvPr id="10" name="Picture 2" descr="http://upload.wikimedia.org/wikipedia/commons/thumb/8/83/Renault_logo_2009.jpg/150px-Renault_logo_2009.jpg"/>
          <p:cNvPicPr>
            <a:picLocks noChangeAspect="1" noChangeArrowheads="1"/>
          </p:cNvPicPr>
          <p:nvPr/>
        </p:nvPicPr>
        <p:blipFill>
          <a:blip r:embed="rId10" cstate="print"/>
          <a:srcRect/>
          <a:stretch>
            <a:fillRect/>
          </a:stretch>
        </p:blipFill>
        <p:spPr bwMode="auto">
          <a:xfrm>
            <a:off x="3707904" y="4869160"/>
            <a:ext cx="1581150" cy="1581151"/>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35496" y="1272878"/>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sp>
        <p:nvSpPr>
          <p:cNvPr id="18434" name="Text Box 4"/>
          <p:cNvSpPr txBox="1">
            <a:spLocks noChangeArrowheads="1"/>
          </p:cNvSpPr>
          <p:nvPr/>
        </p:nvSpPr>
        <p:spPr bwMode="auto">
          <a:xfrm>
            <a:off x="4932040" y="2275384"/>
            <a:ext cx="3313112" cy="2800767"/>
          </a:xfrm>
          <a:prstGeom prst="rect">
            <a:avLst/>
          </a:prstGeom>
          <a:noFill/>
          <a:ln w="9525">
            <a:noFill/>
            <a:miter lim="800000"/>
            <a:headEnd/>
            <a:tailEnd/>
          </a:ln>
        </p:spPr>
        <p:txBody>
          <a:bodyPr>
            <a:spAutoFit/>
          </a:bodyPr>
          <a:lstStyle/>
          <a:p>
            <a:pPr marL="342900" indent="-342900">
              <a:spcBef>
                <a:spcPct val="50000"/>
              </a:spcBef>
              <a:buFont typeface="Wingdings" pitchFamily="2" charset="2"/>
              <a:buChar char="§"/>
            </a:pPr>
            <a:r>
              <a:rPr lang="es-ES" sz="2200" b="1" dirty="0">
                <a:latin typeface="Americana T." pitchFamily="2" charset="0"/>
              </a:rPr>
              <a:t>Andrés</a:t>
            </a:r>
          </a:p>
          <a:p>
            <a:pPr marL="342900" indent="-342900">
              <a:spcBef>
                <a:spcPct val="50000"/>
              </a:spcBef>
              <a:buFont typeface="Wingdings" pitchFamily="2" charset="2"/>
              <a:buChar char="§"/>
            </a:pPr>
            <a:r>
              <a:rPr lang="es-ES" sz="2200" dirty="0">
                <a:latin typeface="Americana T." pitchFamily="2" charset="0"/>
              </a:rPr>
              <a:t>30 años</a:t>
            </a:r>
          </a:p>
          <a:p>
            <a:pPr marL="342900" indent="-342900">
              <a:spcBef>
                <a:spcPct val="50000"/>
              </a:spcBef>
              <a:buFont typeface="Wingdings" pitchFamily="2" charset="2"/>
              <a:buChar char="§"/>
            </a:pPr>
            <a:r>
              <a:rPr lang="es-ES" sz="2200" dirty="0">
                <a:latin typeface="Americana T." pitchFamily="2" charset="0"/>
              </a:rPr>
              <a:t>Independiente</a:t>
            </a:r>
          </a:p>
          <a:p>
            <a:pPr marL="342900" indent="-342900">
              <a:spcBef>
                <a:spcPct val="50000"/>
              </a:spcBef>
              <a:buFont typeface="Wingdings" pitchFamily="2" charset="2"/>
              <a:buChar char="§"/>
            </a:pPr>
            <a:r>
              <a:rPr lang="es-ES" sz="2200" dirty="0">
                <a:latin typeface="Americana T." pitchFamily="2" charset="0"/>
              </a:rPr>
              <a:t>Soltero</a:t>
            </a:r>
          </a:p>
          <a:p>
            <a:pPr marL="342900" indent="-342900">
              <a:spcBef>
                <a:spcPct val="50000"/>
              </a:spcBef>
              <a:buFont typeface="Wingdings" pitchFamily="2" charset="2"/>
              <a:buChar char="§"/>
            </a:pPr>
            <a:r>
              <a:rPr lang="es-ES" sz="2200" dirty="0">
                <a:latin typeface="Americana T." pitchFamily="2" charset="0"/>
              </a:rPr>
              <a:t>Gusto por deportes extremos</a:t>
            </a:r>
          </a:p>
        </p:txBody>
      </p:sp>
      <p:pic>
        <p:nvPicPr>
          <p:cNvPr id="18435" name="Picture 5"/>
          <p:cNvPicPr>
            <a:picLocks noChangeAspect="1" noChangeArrowheads="1"/>
          </p:cNvPicPr>
          <p:nvPr/>
        </p:nvPicPr>
        <p:blipFill>
          <a:blip r:embed="rId3" cstate="print"/>
          <a:srcRect/>
          <a:stretch>
            <a:fillRect/>
          </a:stretch>
        </p:blipFill>
        <p:spPr bwMode="auto">
          <a:xfrm>
            <a:off x="1706116" y="2242517"/>
            <a:ext cx="2504244" cy="392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228600" y="1200870"/>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pic>
        <p:nvPicPr>
          <p:cNvPr id="19458" name="Picture 4"/>
          <p:cNvPicPr>
            <a:picLocks noChangeAspect="1" noChangeArrowheads="1"/>
          </p:cNvPicPr>
          <p:nvPr/>
        </p:nvPicPr>
        <p:blipFill>
          <a:blip r:embed="rId3" cstate="print"/>
          <a:srcRect/>
          <a:stretch>
            <a:fillRect/>
          </a:stretch>
        </p:blipFill>
        <p:spPr bwMode="auto">
          <a:xfrm>
            <a:off x="1547664" y="2139280"/>
            <a:ext cx="2562225" cy="3810000"/>
          </a:xfrm>
          <a:prstGeom prst="rect">
            <a:avLst/>
          </a:prstGeom>
          <a:noFill/>
          <a:ln w="9525">
            <a:noFill/>
            <a:miter lim="800000"/>
            <a:headEnd/>
            <a:tailEnd/>
          </a:ln>
        </p:spPr>
      </p:pic>
      <p:sp>
        <p:nvSpPr>
          <p:cNvPr id="19459" name="Text Box 5"/>
          <p:cNvSpPr txBox="1">
            <a:spLocks noChangeArrowheads="1"/>
          </p:cNvSpPr>
          <p:nvPr/>
        </p:nvSpPr>
        <p:spPr bwMode="auto">
          <a:xfrm>
            <a:off x="4716016" y="2216185"/>
            <a:ext cx="3313112" cy="2292935"/>
          </a:xfrm>
          <a:prstGeom prst="rect">
            <a:avLst/>
          </a:prstGeom>
          <a:noFill/>
          <a:ln w="9525">
            <a:noFill/>
            <a:miter lim="800000"/>
            <a:headEnd/>
            <a:tailEnd/>
          </a:ln>
        </p:spPr>
        <p:txBody>
          <a:bodyPr>
            <a:spAutoFit/>
          </a:bodyPr>
          <a:lstStyle>
            <a:defPPr>
              <a:defRPr lang="es-ES"/>
            </a:defPPr>
            <a:lvl1pPr marL="342900" indent="-342900">
              <a:spcBef>
                <a:spcPct val="50000"/>
              </a:spcBef>
              <a:buFont typeface="Wingdings" pitchFamily="2" charset="2"/>
              <a:buChar char="§"/>
              <a:defRPr sz="2200" b="1">
                <a:latin typeface="Americana T." pitchFamily="2" charset="0"/>
              </a:defRPr>
            </a:lvl1pPr>
          </a:lstStyle>
          <a:p>
            <a:r>
              <a:rPr lang="es-ES" dirty="0"/>
              <a:t>Carolina</a:t>
            </a:r>
          </a:p>
          <a:p>
            <a:r>
              <a:rPr lang="es-ES" dirty="0"/>
              <a:t>19 años</a:t>
            </a:r>
          </a:p>
          <a:p>
            <a:r>
              <a:rPr lang="es-ES" dirty="0"/>
              <a:t>Cuarto Semestre</a:t>
            </a:r>
          </a:p>
          <a:p>
            <a:r>
              <a:rPr lang="es-ES" dirty="0"/>
              <a:t>Administración Empresas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228600" y="1632918"/>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sp>
        <p:nvSpPr>
          <p:cNvPr id="20482" name="Text Box 4"/>
          <p:cNvSpPr txBox="1">
            <a:spLocks noChangeArrowheads="1"/>
          </p:cNvSpPr>
          <p:nvPr/>
        </p:nvSpPr>
        <p:spPr bwMode="auto">
          <a:xfrm>
            <a:off x="5076056" y="2708920"/>
            <a:ext cx="3313112" cy="1954381"/>
          </a:xfrm>
          <a:prstGeom prst="rect">
            <a:avLst/>
          </a:prstGeom>
          <a:noFill/>
          <a:ln w="9525">
            <a:noFill/>
            <a:miter lim="800000"/>
            <a:headEnd/>
            <a:tailEnd/>
          </a:ln>
        </p:spPr>
        <p:txBody>
          <a:bodyPr>
            <a:spAutoFit/>
          </a:bodyPr>
          <a:lstStyle>
            <a:defPPr>
              <a:defRPr lang="es-ES"/>
            </a:defPPr>
            <a:lvl1pPr marL="342900" indent="-342900">
              <a:spcBef>
                <a:spcPct val="50000"/>
              </a:spcBef>
              <a:buFont typeface="Wingdings" pitchFamily="2" charset="2"/>
              <a:buChar char="§"/>
              <a:defRPr sz="2200" b="1">
                <a:latin typeface="Americana T." pitchFamily="2" charset="0"/>
              </a:defRPr>
            </a:lvl1pPr>
          </a:lstStyle>
          <a:p>
            <a:r>
              <a:rPr lang="es-ES" dirty="0"/>
              <a:t>Andrea y Juan</a:t>
            </a:r>
          </a:p>
          <a:p>
            <a:r>
              <a:rPr lang="es-ES" dirty="0"/>
              <a:t>Pareja joven</a:t>
            </a:r>
          </a:p>
          <a:p>
            <a:r>
              <a:rPr lang="es-ES" dirty="0"/>
              <a:t>Recién casados</a:t>
            </a:r>
          </a:p>
          <a:p>
            <a:r>
              <a:rPr lang="es-ES" dirty="0"/>
              <a:t>Ambos profesionales</a:t>
            </a:r>
          </a:p>
        </p:txBody>
      </p:sp>
      <p:pic>
        <p:nvPicPr>
          <p:cNvPr id="20483" name="Picture 5"/>
          <p:cNvPicPr>
            <a:picLocks noChangeAspect="1" noChangeArrowheads="1"/>
          </p:cNvPicPr>
          <p:nvPr/>
        </p:nvPicPr>
        <p:blipFill>
          <a:blip r:embed="rId3" cstate="print"/>
          <a:srcRect/>
          <a:stretch>
            <a:fillRect/>
          </a:stretch>
        </p:blipFill>
        <p:spPr bwMode="auto">
          <a:xfrm>
            <a:off x="1382266" y="2687166"/>
            <a:ext cx="33337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228600" y="1488902"/>
            <a:ext cx="8915400" cy="715962"/>
          </a:xfrm>
          <a:noFill/>
          <a:ln>
            <a:noFill/>
          </a:ln>
        </p:spPr>
        <p:txBody>
          <a:bodyPr vert="horz" wrap="square" lIns="91440" tIns="45720" rIns="91440" bIns="45720" numCol="1" anchor="ctr" anchorCtr="0" compatLnSpc="1">
            <a:prstTxWarp prst="textNoShape">
              <a:avLst/>
            </a:prstTxWarp>
            <a:noAutofit/>
          </a:bodyPr>
          <a:lstStyle/>
          <a:p>
            <a:r>
              <a:rPr lang="es-ES" sz="4000" b="1" dirty="0">
                <a:latin typeface="Americana T." pitchFamily="2" charset="0"/>
              </a:rPr>
              <a:t>¿Qué Renault le damos a cada quien? </a:t>
            </a:r>
          </a:p>
        </p:txBody>
      </p:sp>
      <p:pic>
        <p:nvPicPr>
          <p:cNvPr id="21506" name="Picture 6"/>
          <p:cNvPicPr>
            <a:picLocks noChangeAspect="1" noChangeArrowheads="1"/>
          </p:cNvPicPr>
          <p:nvPr/>
        </p:nvPicPr>
        <p:blipFill>
          <a:blip r:embed="rId3" cstate="print"/>
          <a:srcRect/>
          <a:stretch>
            <a:fillRect/>
          </a:stretch>
        </p:blipFill>
        <p:spPr bwMode="auto">
          <a:xfrm>
            <a:off x="827584" y="2564904"/>
            <a:ext cx="4535488" cy="3278188"/>
          </a:xfrm>
          <a:prstGeom prst="rect">
            <a:avLst/>
          </a:prstGeom>
          <a:noFill/>
          <a:ln w="9525">
            <a:noFill/>
            <a:miter lim="800000"/>
            <a:headEnd/>
            <a:tailEnd/>
          </a:ln>
        </p:spPr>
      </p:pic>
      <p:sp>
        <p:nvSpPr>
          <p:cNvPr id="21507" name="Text Box 4"/>
          <p:cNvSpPr txBox="1">
            <a:spLocks noChangeArrowheads="1"/>
          </p:cNvSpPr>
          <p:nvPr/>
        </p:nvSpPr>
        <p:spPr bwMode="auto">
          <a:xfrm>
            <a:off x="5651376" y="2716465"/>
            <a:ext cx="3313112" cy="2800767"/>
          </a:xfrm>
          <a:prstGeom prst="rect">
            <a:avLst/>
          </a:prstGeom>
          <a:noFill/>
          <a:ln w="9525">
            <a:noFill/>
            <a:miter lim="800000"/>
            <a:headEnd/>
            <a:tailEnd/>
          </a:ln>
        </p:spPr>
        <p:txBody>
          <a:bodyPr>
            <a:spAutoFit/>
          </a:bodyPr>
          <a:lstStyle>
            <a:defPPr>
              <a:defRPr lang="es-ES"/>
            </a:defPPr>
            <a:lvl1pPr marL="342900" indent="-342900">
              <a:spcBef>
                <a:spcPct val="50000"/>
              </a:spcBef>
              <a:buFont typeface="Wingdings" pitchFamily="2" charset="2"/>
              <a:buChar char="§"/>
              <a:defRPr sz="2200" b="1">
                <a:latin typeface="Americana T." pitchFamily="2" charset="0"/>
              </a:defRPr>
            </a:lvl1pPr>
          </a:lstStyle>
          <a:p>
            <a:r>
              <a:rPr lang="es-ES" dirty="0"/>
              <a:t>Jesús</a:t>
            </a:r>
          </a:p>
          <a:p>
            <a:r>
              <a:rPr lang="es-ES" dirty="0"/>
              <a:t>49 años</a:t>
            </a:r>
          </a:p>
          <a:p>
            <a:r>
              <a:rPr lang="es-ES" dirty="0"/>
              <a:t>Gerente en multinacional</a:t>
            </a:r>
          </a:p>
          <a:p>
            <a:r>
              <a:rPr lang="es-ES" dirty="0"/>
              <a:t>Casado</a:t>
            </a:r>
          </a:p>
          <a:p>
            <a:r>
              <a:rPr lang="es-ES" dirty="0"/>
              <a:t>Muy ocupado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upo G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4543</TotalTime>
  <Words>3982</Words>
  <Application>Microsoft Office PowerPoint</Application>
  <PresentationFormat>Presentación en pantalla (4:3)</PresentationFormat>
  <Paragraphs>621</Paragraphs>
  <Slides>121</Slides>
  <Notes>21</Notes>
  <HiddenSlides>0</HiddenSlides>
  <MMClips>0</MMClips>
  <ScaleCrop>false</ScaleCrop>
  <HeadingPairs>
    <vt:vector size="4" baseType="variant">
      <vt:variant>
        <vt:lpstr>Tema</vt:lpstr>
      </vt:variant>
      <vt:variant>
        <vt:i4>1</vt:i4>
      </vt:variant>
      <vt:variant>
        <vt:lpstr>Títulos de diapositiva</vt:lpstr>
      </vt:variant>
      <vt:variant>
        <vt:i4>121</vt:i4>
      </vt:variant>
    </vt:vector>
  </HeadingPairs>
  <TitlesOfParts>
    <vt:vector size="122" baseType="lpstr">
      <vt:lpstr>Grupo Ger</vt:lpstr>
      <vt:lpstr>Fundamentos de Mercadeo</vt:lpstr>
      <vt:lpstr>Presentación de PowerPoint</vt:lpstr>
      <vt:lpstr>Presentación de PowerPoint</vt:lpstr>
      <vt:lpstr>Mercadeo</vt:lpstr>
      <vt:lpstr>Empleo</vt:lpstr>
      <vt:lpstr>Empleo</vt:lpstr>
      <vt:lpstr>Vender</vt:lpstr>
      <vt:lpstr>Vender</vt:lpstr>
      <vt:lpstr>Mercadeo:</vt:lpstr>
      <vt:lpstr>El Mercadeo nos sirve como:</vt:lpstr>
      <vt:lpstr>Ampliación del concepto de marketing </vt:lpstr>
      <vt:lpstr>Función de Mercadeo El Intercambio Comercial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Intercambio Comercial o trueque</vt:lpstr>
      <vt:lpstr>Intercambio Comercial</vt:lpstr>
      <vt:lpstr>Función de Mercadeo Nuevo Concepto del Mercadeo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Función de Mercadeo Nuevo Concepto del Mercadeo</vt:lpstr>
      <vt:lpstr>Presentación de PowerPoint</vt:lpstr>
      <vt:lpstr>Presentación de PowerPoint</vt:lpstr>
      <vt:lpstr>Presentación de PowerPoint</vt:lpstr>
      <vt:lpstr>Presentación de PowerPoint</vt:lpstr>
      <vt:lpstr>Presentación de PowerPoint</vt:lpstr>
      <vt:lpstr>Función de Mercadeo La Gestión Empresarial Moderna</vt:lpstr>
      <vt:lpstr>Presentación de PowerPoint</vt:lpstr>
      <vt:lpstr>Presentación de PowerPoint</vt:lpstr>
      <vt:lpstr>Función de Mercadeo El Mercadeo del futuro</vt:lpstr>
      <vt:lpstr>Hoy se parte de un Diagnóstico de Mercadeo</vt:lpstr>
      <vt:lpstr>El Diagnóstico de Mercadeo</vt:lpstr>
      <vt:lpstr>Dirección de Mercadeo</vt:lpstr>
      <vt:lpstr>La Dirección de Mercadeo</vt:lpstr>
      <vt:lpstr>En resumen, el mercadeo es una actividad racional tendiente a la optimización de los intercambios: </vt:lpstr>
      <vt:lpstr>Presentación de PowerPoint</vt:lpstr>
      <vt:lpstr>Plan de Mercadeo</vt:lpstr>
      <vt:lpstr>Presentación de PowerPoint</vt:lpstr>
      <vt:lpstr>¿Qué es el entorno?</vt:lpstr>
      <vt:lpstr>¿Qué es el entorno?</vt:lpstr>
      <vt:lpstr>Etapa de mercados</vt:lpstr>
      <vt:lpstr>I. Fuerzas Macro  del entorno de los negocios </vt:lpstr>
      <vt:lpstr> </vt:lpstr>
      <vt:lpstr> Fuerzas Macro: 1- Condiciones económicas</vt:lpstr>
      <vt:lpstr>Presentación de PowerPoint</vt:lpstr>
      <vt:lpstr>Inflación</vt:lpstr>
      <vt:lpstr>Inflación</vt:lpstr>
      <vt:lpstr>Más fuerzas económicas</vt:lpstr>
      <vt:lpstr>2- Fuerzas sociales, demográficas y geográficas</vt:lpstr>
      <vt:lpstr>Presentación de PowerPoint</vt:lpstr>
      <vt:lpstr>Presentación de PowerPoint</vt:lpstr>
      <vt:lpstr>Presentación de PowerPoint</vt:lpstr>
      <vt:lpstr>Presentación de PowerPoint</vt:lpstr>
      <vt:lpstr>3- Fuerzas jurídicas, gubernamentales y políticas</vt:lpstr>
      <vt:lpstr>Presentación de PowerPoint</vt:lpstr>
      <vt:lpstr>Presentación de PowerPoint</vt:lpstr>
      <vt:lpstr>Presentación de PowerPoint</vt:lpstr>
      <vt:lpstr>Presentación de PowerPoint</vt:lpstr>
      <vt:lpstr>Tipos de competencia</vt:lpstr>
      <vt:lpstr>Presentación de PowerPoint</vt:lpstr>
      <vt:lpstr>5- Fuerzas tecnológicas</vt:lpstr>
      <vt:lpstr>II. Fuerzas del Microambiente externo</vt:lpstr>
      <vt:lpstr>Proveedores</vt:lpstr>
      <vt:lpstr>Intermediarios de marketing</vt:lpstr>
      <vt:lpstr>Entorno según el enfoque administrativo: El diagrama de la célula</vt:lpstr>
      <vt:lpstr>Presentación de PowerPoint</vt:lpstr>
      <vt:lpstr>Segmentación del mercado</vt:lpstr>
      <vt:lpstr>Presentación de PowerPoint</vt:lpstr>
      <vt:lpstr>Presentación de PowerPoint</vt:lpstr>
      <vt:lpstr>La estrategia de mercadeo</vt:lpstr>
      <vt:lpstr>Mercadeo indiferenciado</vt:lpstr>
      <vt:lpstr>Presentación de PowerPoint</vt:lpstr>
      <vt:lpstr>El mercadeo diferenciado</vt:lpstr>
      <vt:lpstr>Presentación de PowerPoint</vt:lpstr>
      <vt:lpstr>El mercadeo concentrado</vt:lpstr>
      <vt:lpstr>Presentación de PowerPoint</vt:lpstr>
      <vt:lpstr>Los criterios de segmentación</vt:lpstr>
      <vt:lpstr>1. Criterios geográficos, demográficos y socioculturales.</vt:lpstr>
      <vt:lpstr>2. Criterios de personalidad y de estilo de vida.</vt:lpstr>
      <vt:lpstr>3. Criterios de comportamiento respecto a un producto específico.</vt:lpstr>
      <vt:lpstr>4. Criterios de actitud psicológica respecto a un producto determinado.</vt:lpstr>
      <vt:lpstr>Presentación de PowerPoint</vt:lpstr>
      <vt:lpstr>Presentación de PowerPoint</vt:lpstr>
      <vt:lpstr>¿Qué Renault le damos a cada quien? </vt:lpstr>
      <vt:lpstr>¿Qué Renault le damos a cada quien? </vt:lpstr>
      <vt:lpstr>¿Qué Renault le damos a cada quien? </vt:lpstr>
      <vt:lpstr>¿Qué Renault le damos a cada quien? </vt:lpstr>
      <vt:lpstr>¿Qué Renault le damos a cada quien? </vt:lpstr>
      <vt:lpstr>¿Qué Renault le damos a cada quien? </vt:lpstr>
      <vt:lpstr>¿Qué Renault le damos a cada quien? </vt:lpstr>
      <vt:lpstr>¿Qué Renault le damos a cada quien? </vt:lpstr>
      <vt:lpstr>Renault</vt:lpstr>
      <vt:lpstr>Twingo Es otro cuento</vt:lpstr>
      <vt:lpstr>Clio un joven bien preparado</vt:lpstr>
      <vt:lpstr>Logan Piensa en familia</vt:lpstr>
      <vt:lpstr>Sandero tu vida no da espera</vt:lpstr>
      <vt:lpstr>Stepway tomate el día</vt:lpstr>
      <vt:lpstr>Symbol el diseño y el equipamiento superior que mereces tener</vt:lpstr>
      <vt:lpstr>Megane elegancia que inspira respeto</vt:lpstr>
      <vt:lpstr>Koleos llévala a donde quieras</vt:lpstr>
      <vt:lpstr>En Publicar….</vt:lpstr>
      <vt:lpstr>Segmentación del Mercado</vt:lpstr>
      <vt:lpstr>        Segmentación</vt:lpstr>
      <vt:lpstr>Segmentación</vt:lpstr>
      <vt:lpstr>Segmentación</vt:lpstr>
      <vt:lpstr>Testimonios</vt:lpstr>
      <vt:lpstr> TESTIMONIOS: ¿Considera usted que es importante realizar un proceso de segmentación? </vt:lpstr>
      <vt:lpstr>TESTIMONIOS: ¿Considera usted que es importante realizar un proceso de segmentación? </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Variables que intervienen en la auditoría externa</dc:title>
  <dc:creator>Diego Echavarría</dc:creator>
  <cp:lastModifiedBy>lina</cp:lastModifiedBy>
  <cp:revision>483</cp:revision>
  <dcterms:created xsi:type="dcterms:W3CDTF">2011-04-05T15:39:17Z</dcterms:created>
  <dcterms:modified xsi:type="dcterms:W3CDTF">2014-11-03T15:52:42Z</dcterms:modified>
</cp:coreProperties>
</file>